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5" r:id="rId9"/>
    <p:sldId id="266" r:id="rId10"/>
    <p:sldId id="267" r:id="rId11"/>
    <p:sldId id="268" r:id="rId12"/>
    <p:sldId id="264" r:id="rId13"/>
    <p:sldId id="269" r:id="rId14"/>
    <p:sldId id="271" r:id="rId15"/>
    <p:sldId id="270" r:id="rId16"/>
    <p:sldId id="272" r:id="rId17"/>
    <p:sldId id="273" r:id="rId18"/>
    <p:sldId id="296" r:id="rId19"/>
    <p:sldId id="274" r:id="rId20"/>
    <p:sldId id="275" r:id="rId21"/>
    <p:sldId id="297" r:id="rId22"/>
    <p:sldId id="276" r:id="rId23"/>
    <p:sldId id="277" r:id="rId24"/>
    <p:sldId id="298" r:id="rId25"/>
    <p:sldId id="278" r:id="rId26"/>
    <p:sldId id="279" r:id="rId27"/>
    <p:sldId id="299" r:id="rId28"/>
    <p:sldId id="280" r:id="rId29"/>
    <p:sldId id="305" r:id="rId30"/>
    <p:sldId id="300" r:id="rId31"/>
    <p:sldId id="301" r:id="rId32"/>
    <p:sldId id="282" r:id="rId33"/>
    <p:sldId id="302" r:id="rId34"/>
    <p:sldId id="283" r:id="rId35"/>
    <p:sldId id="284" r:id="rId36"/>
    <p:sldId id="303" r:id="rId37"/>
    <p:sldId id="285" r:id="rId38"/>
    <p:sldId id="304" r:id="rId39"/>
    <p:sldId id="286" r:id="rId40"/>
    <p:sldId id="287" r:id="rId41"/>
    <p:sldId id="289" r:id="rId42"/>
    <p:sldId id="288" r:id="rId43"/>
    <p:sldId id="290" r:id="rId44"/>
    <p:sldId id="292" r:id="rId45"/>
    <p:sldId id="293" r:id="rId46"/>
    <p:sldId id="291" r:id="rId47"/>
    <p:sldId id="294" r:id="rId48"/>
    <p:sldId id="29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245D"/>
    <a:srgbClr val="AB4733"/>
    <a:srgbClr val="A1502F"/>
    <a:srgbClr val="2001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tretch>
            <a:fillRect/>
          </a:stretch>
        </p:blipFill>
        <p:spPr>
          <a:xfrm>
            <a:off x="-1" y="-1"/>
            <a:ext cx="12192001" cy="6871617"/>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r>
              <a:rPr lang="en-GB" dirty="0" smtClean="0"/>
              <a:t>5 November 2019</a:t>
            </a:r>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smtClean="0"/>
              <a:t>LOI Consultation  - St. Mark: From Mission to Martyrdom</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4A3B36-DEFD-473C-BA15-A6503A287775}" type="slidenum">
              <a:rPr lang="en-GB" smtClean="0"/>
              <a:pPr/>
              <a:t>‹#›</a:t>
            </a:fld>
            <a:endParaRPr lang="en-GB" dirty="0"/>
          </a:p>
        </p:txBody>
      </p:sp>
      <p:sp>
        <p:nvSpPr>
          <p:cNvPr id="10" name="Rectangle 9"/>
          <p:cNvSpPr/>
          <p:nvPr userDrawn="1"/>
        </p:nvSpPr>
        <p:spPr>
          <a:xfrm>
            <a:off x="9311268" y="185204"/>
            <a:ext cx="2703242" cy="569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11268" y="185205"/>
            <a:ext cx="2703242" cy="569302"/>
          </a:xfrm>
          <a:prstGeom prst="rect">
            <a:avLst/>
          </a:prstGeom>
        </p:spPr>
      </p:pic>
    </p:spTree>
    <p:extLst>
      <p:ext uri="{BB962C8B-B14F-4D97-AF65-F5344CB8AC3E}">
        <p14:creationId xmlns:p14="http://schemas.microsoft.com/office/powerpoint/2010/main" val="3199408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1D8735-4295-4343-BF9A-47CA1F576865}" type="datetimeFigureOut">
              <a:rPr lang="en-GB" smtClean="0"/>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A3B36-DEFD-473C-BA15-A6503A287775}" type="slidenum">
              <a:rPr lang="en-GB" smtClean="0"/>
              <a:t>‹#›</a:t>
            </a:fld>
            <a:endParaRPr lang="en-GB"/>
          </a:p>
        </p:txBody>
      </p:sp>
    </p:spTree>
    <p:extLst>
      <p:ext uri="{BB962C8B-B14F-4D97-AF65-F5344CB8AC3E}">
        <p14:creationId xmlns:p14="http://schemas.microsoft.com/office/powerpoint/2010/main" val="56370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1D8735-4295-4343-BF9A-47CA1F576865}" type="datetimeFigureOut">
              <a:rPr lang="en-GB" smtClean="0"/>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A3B36-DEFD-473C-BA15-A6503A287775}" type="slidenum">
              <a:rPr lang="en-GB" smtClean="0"/>
              <a:t>‹#›</a:t>
            </a:fld>
            <a:endParaRPr lang="en-GB"/>
          </a:p>
        </p:txBody>
      </p:sp>
    </p:spTree>
    <p:extLst>
      <p:ext uri="{BB962C8B-B14F-4D97-AF65-F5344CB8AC3E}">
        <p14:creationId xmlns:p14="http://schemas.microsoft.com/office/powerpoint/2010/main" val="182118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1D8735-4295-4343-BF9A-47CA1F576865}" type="datetimeFigureOut">
              <a:rPr lang="en-GB" smtClean="0"/>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A3B36-DEFD-473C-BA15-A6503A287775}" type="slidenum">
              <a:rPr lang="en-GB" smtClean="0"/>
              <a:t>‹#›</a:t>
            </a:fld>
            <a:endParaRPr lang="en-GB"/>
          </a:p>
        </p:txBody>
      </p:sp>
    </p:spTree>
    <p:extLst>
      <p:ext uri="{BB962C8B-B14F-4D97-AF65-F5344CB8AC3E}">
        <p14:creationId xmlns:p14="http://schemas.microsoft.com/office/powerpoint/2010/main" val="34606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51D8735-4295-4343-BF9A-47CA1F576865}" type="datetimeFigureOut">
              <a:rPr lang="en-GB" smtClean="0"/>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A3B36-DEFD-473C-BA15-A6503A287775}" type="slidenum">
              <a:rPr lang="en-GB" smtClean="0"/>
              <a:t>‹#›</a:t>
            </a:fld>
            <a:endParaRPr lang="en-GB"/>
          </a:p>
        </p:txBody>
      </p:sp>
    </p:spTree>
    <p:extLst>
      <p:ext uri="{BB962C8B-B14F-4D97-AF65-F5344CB8AC3E}">
        <p14:creationId xmlns:p14="http://schemas.microsoft.com/office/powerpoint/2010/main" val="401183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51D8735-4295-4343-BF9A-47CA1F576865}" type="datetimeFigureOut">
              <a:rPr lang="en-GB" smtClean="0"/>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A3B36-DEFD-473C-BA15-A6503A287775}" type="slidenum">
              <a:rPr lang="en-GB" smtClean="0"/>
              <a:t>‹#›</a:t>
            </a:fld>
            <a:endParaRPr lang="en-GB"/>
          </a:p>
        </p:txBody>
      </p:sp>
    </p:spTree>
    <p:extLst>
      <p:ext uri="{BB962C8B-B14F-4D97-AF65-F5344CB8AC3E}">
        <p14:creationId xmlns:p14="http://schemas.microsoft.com/office/powerpoint/2010/main" val="308585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51D8735-4295-4343-BF9A-47CA1F576865}" type="datetimeFigureOut">
              <a:rPr lang="en-GB" smtClean="0"/>
              <a:t>05/11/2019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4A3B36-DEFD-473C-BA15-A6503A287775}" type="slidenum">
              <a:rPr lang="en-GB" smtClean="0"/>
              <a:t>‹#›</a:t>
            </a:fld>
            <a:endParaRPr lang="en-GB"/>
          </a:p>
        </p:txBody>
      </p:sp>
    </p:spTree>
    <p:extLst>
      <p:ext uri="{BB962C8B-B14F-4D97-AF65-F5344CB8AC3E}">
        <p14:creationId xmlns:p14="http://schemas.microsoft.com/office/powerpoint/2010/main" val="198907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51D8735-4295-4343-BF9A-47CA1F576865}" type="datetimeFigureOut">
              <a:rPr lang="en-GB" smtClean="0"/>
              <a:t>05/11/2019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4A3B36-DEFD-473C-BA15-A6503A287775}" type="slidenum">
              <a:rPr lang="en-GB" smtClean="0"/>
              <a:t>‹#›</a:t>
            </a:fld>
            <a:endParaRPr lang="en-GB"/>
          </a:p>
        </p:txBody>
      </p:sp>
    </p:spTree>
    <p:extLst>
      <p:ext uri="{BB962C8B-B14F-4D97-AF65-F5344CB8AC3E}">
        <p14:creationId xmlns:p14="http://schemas.microsoft.com/office/powerpoint/2010/main" val="283716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1D8735-4295-4343-BF9A-47CA1F576865}" type="datetimeFigureOut">
              <a:rPr lang="en-GB" smtClean="0"/>
              <a:t>05/11/2019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4A3B36-DEFD-473C-BA15-A6503A287775}" type="slidenum">
              <a:rPr lang="en-GB" smtClean="0"/>
              <a:t>‹#›</a:t>
            </a:fld>
            <a:endParaRPr lang="en-GB"/>
          </a:p>
        </p:txBody>
      </p:sp>
    </p:spTree>
    <p:extLst>
      <p:ext uri="{BB962C8B-B14F-4D97-AF65-F5344CB8AC3E}">
        <p14:creationId xmlns:p14="http://schemas.microsoft.com/office/powerpoint/2010/main" val="78552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1D8735-4295-4343-BF9A-47CA1F576865}" type="datetimeFigureOut">
              <a:rPr lang="en-GB" smtClean="0"/>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A3B36-DEFD-473C-BA15-A6503A287775}" type="slidenum">
              <a:rPr lang="en-GB" smtClean="0"/>
              <a:t>‹#›</a:t>
            </a:fld>
            <a:endParaRPr lang="en-GB"/>
          </a:p>
        </p:txBody>
      </p:sp>
    </p:spTree>
    <p:extLst>
      <p:ext uri="{BB962C8B-B14F-4D97-AF65-F5344CB8AC3E}">
        <p14:creationId xmlns:p14="http://schemas.microsoft.com/office/powerpoint/2010/main" val="2393272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1D8735-4295-4343-BF9A-47CA1F576865}" type="datetimeFigureOut">
              <a:rPr lang="en-GB" smtClean="0"/>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A3B36-DEFD-473C-BA15-A6503A287775}" type="slidenum">
              <a:rPr lang="en-GB" smtClean="0"/>
              <a:t>‹#›</a:t>
            </a:fld>
            <a:endParaRPr lang="en-GB"/>
          </a:p>
        </p:txBody>
      </p:sp>
    </p:spTree>
    <p:extLst>
      <p:ext uri="{BB962C8B-B14F-4D97-AF65-F5344CB8AC3E}">
        <p14:creationId xmlns:p14="http://schemas.microsoft.com/office/powerpoint/2010/main" val="97006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D8735-4295-4343-BF9A-47CA1F576865}" type="datetimeFigureOut">
              <a:rPr lang="en-GB" smtClean="0"/>
              <a:t>05/11/2019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A3B36-DEFD-473C-BA15-A6503A287775}" type="slidenum">
              <a:rPr lang="en-GB" smtClean="0"/>
              <a:t>‹#›</a:t>
            </a:fld>
            <a:endParaRPr lang="en-GB"/>
          </a:p>
        </p:txBody>
      </p:sp>
    </p:spTree>
    <p:extLst>
      <p:ext uri="{BB962C8B-B14F-4D97-AF65-F5344CB8AC3E}">
        <p14:creationId xmlns:p14="http://schemas.microsoft.com/office/powerpoint/2010/main" val="202586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gif"/><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6.gif"/><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510410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2624" y="4675435"/>
            <a:ext cx="3487129" cy="1974892"/>
          </a:xfrm>
          <a:prstGeom prst="rect">
            <a:avLst/>
          </a:prstGeom>
        </p:spPr>
      </p:pic>
      <p:sp>
        <p:nvSpPr>
          <p:cNvPr id="4" name="TextBox 3"/>
          <p:cNvSpPr txBox="1"/>
          <p:nvPr/>
        </p:nvSpPr>
        <p:spPr>
          <a:xfrm>
            <a:off x="252247" y="181878"/>
            <a:ext cx="5213132" cy="6247864"/>
          </a:xfrm>
          <a:prstGeom prst="rect">
            <a:avLst/>
          </a:prstGeom>
          <a:solidFill>
            <a:schemeClr val="tx2">
              <a:lumMod val="75000"/>
              <a:alpha val="31000"/>
            </a:schemeClr>
          </a:solidFill>
        </p:spPr>
        <p:txBody>
          <a:bodyPr wrap="square" rtlCol="0">
            <a:spAutoFit/>
          </a:bodyPr>
          <a:lstStyle/>
          <a:p>
            <a:r>
              <a:rPr lang="en-US" sz="4000" b="1" i="1" dirty="0" smtClean="0">
                <a:solidFill>
                  <a:schemeClr val="bg1"/>
                </a:solidFill>
              </a:rPr>
              <a:t>“</a:t>
            </a:r>
            <a:r>
              <a:rPr lang="en-US" sz="4000" b="1" i="1" dirty="0">
                <a:solidFill>
                  <a:schemeClr val="bg1"/>
                </a:solidFill>
              </a:rPr>
              <a:t>A young man, wearing nothing </a:t>
            </a:r>
            <a:r>
              <a:rPr lang="en-US" sz="4000" b="1" i="1" dirty="0" smtClean="0">
                <a:solidFill>
                  <a:schemeClr val="bg1"/>
                </a:solidFill>
              </a:rPr>
              <a:t>but a </a:t>
            </a:r>
            <a:r>
              <a:rPr lang="en-US" sz="4000" b="1" i="1" dirty="0">
                <a:solidFill>
                  <a:schemeClr val="bg1"/>
                </a:solidFill>
              </a:rPr>
              <a:t>linen garment, was </a:t>
            </a:r>
            <a:endParaRPr lang="en-US" sz="4000" b="1" i="1" dirty="0" smtClean="0">
              <a:solidFill>
                <a:schemeClr val="bg1"/>
              </a:solidFill>
            </a:endParaRPr>
          </a:p>
          <a:p>
            <a:r>
              <a:rPr lang="en-US" sz="4000" b="1" i="1" dirty="0" smtClean="0">
                <a:solidFill>
                  <a:schemeClr val="bg1"/>
                </a:solidFill>
              </a:rPr>
              <a:t>following </a:t>
            </a:r>
            <a:r>
              <a:rPr lang="en-US" sz="4000" b="1" i="1" dirty="0">
                <a:solidFill>
                  <a:schemeClr val="bg1"/>
                </a:solidFill>
              </a:rPr>
              <a:t>Jesus. </a:t>
            </a:r>
            <a:endParaRPr lang="en-US" sz="4000" b="1" i="1" dirty="0" smtClean="0">
              <a:solidFill>
                <a:schemeClr val="bg1"/>
              </a:solidFill>
            </a:endParaRPr>
          </a:p>
          <a:p>
            <a:r>
              <a:rPr lang="en-US" sz="4000" b="1" i="1" dirty="0" smtClean="0">
                <a:solidFill>
                  <a:schemeClr val="bg1"/>
                </a:solidFill>
              </a:rPr>
              <a:t>When </a:t>
            </a:r>
            <a:r>
              <a:rPr lang="en-US" sz="4000" b="1" i="1" dirty="0">
                <a:solidFill>
                  <a:schemeClr val="bg1"/>
                </a:solidFill>
              </a:rPr>
              <a:t>they </a:t>
            </a:r>
            <a:endParaRPr lang="en-US" sz="4000" b="1" i="1" dirty="0" smtClean="0">
              <a:solidFill>
                <a:schemeClr val="bg1"/>
              </a:solidFill>
            </a:endParaRPr>
          </a:p>
          <a:p>
            <a:r>
              <a:rPr lang="en-US" sz="4000" b="1" i="1" dirty="0" smtClean="0">
                <a:solidFill>
                  <a:schemeClr val="bg1"/>
                </a:solidFill>
              </a:rPr>
              <a:t>seized </a:t>
            </a:r>
            <a:r>
              <a:rPr lang="en-US" sz="4000" b="1" i="1" dirty="0">
                <a:solidFill>
                  <a:schemeClr val="bg1"/>
                </a:solidFill>
              </a:rPr>
              <a:t>him, </a:t>
            </a:r>
            <a:endParaRPr lang="en-US" sz="4000" b="1" i="1" dirty="0" smtClean="0">
              <a:solidFill>
                <a:schemeClr val="bg1"/>
              </a:solidFill>
            </a:endParaRPr>
          </a:p>
          <a:p>
            <a:r>
              <a:rPr lang="en-US" sz="4000" b="1" i="1" dirty="0" smtClean="0">
                <a:solidFill>
                  <a:schemeClr val="bg1"/>
                </a:solidFill>
              </a:rPr>
              <a:t>he </a:t>
            </a:r>
            <a:r>
              <a:rPr lang="en-US" sz="4000" b="1" i="1" dirty="0">
                <a:solidFill>
                  <a:schemeClr val="bg1"/>
                </a:solidFill>
              </a:rPr>
              <a:t>fled naked, </a:t>
            </a:r>
            <a:endParaRPr lang="en-US" sz="4000" b="1" i="1" dirty="0" smtClean="0">
              <a:solidFill>
                <a:schemeClr val="bg1"/>
              </a:solidFill>
            </a:endParaRPr>
          </a:p>
          <a:p>
            <a:r>
              <a:rPr lang="en-US" sz="4000" b="1" i="1" dirty="0" smtClean="0">
                <a:solidFill>
                  <a:schemeClr val="bg1"/>
                </a:solidFill>
              </a:rPr>
              <a:t>leaving </a:t>
            </a:r>
            <a:r>
              <a:rPr lang="en-US" sz="4000" b="1" i="1" dirty="0">
                <a:solidFill>
                  <a:schemeClr val="bg1"/>
                </a:solidFill>
              </a:rPr>
              <a:t>his </a:t>
            </a:r>
            <a:endParaRPr lang="en-US" sz="4000" b="1" i="1" dirty="0" smtClean="0">
              <a:solidFill>
                <a:schemeClr val="bg1"/>
              </a:solidFill>
            </a:endParaRPr>
          </a:p>
          <a:p>
            <a:r>
              <a:rPr lang="en-US" sz="4000" b="1" i="1" dirty="0" smtClean="0">
                <a:solidFill>
                  <a:schemeClr val="bg1"/>
                </a:solidFill>
              </a:rPr>
              <a:t>Garment </a:t>
            </a:r>
            <a:r>
              <a:rPr lang="en-GB" sz="4000" b="1" i="1" dirty="0" smtClean="0">
                <a:solidFill>
                  <a:schemeClr val="bg1"/>
                </a:solidFill>
              </a:rPr>
              <a:t>behind.”</a:t>
            </a:r>
          </a:p>
          <a:p>
            <a:pPr algn="r"/>
            <a:r>
              <a:rPr lang="en-US" sz="4000" dirty="0" smtClean="0">
                <a:solidFill>
                  <a:srgbClr val="FFFF00"/>
                </a:solidFill>
              </a:rPr>
              <a:t>Mark 14:51-52</a:t>
            </a:r>
            <a:endParaRPr lang="en-GB" sz="4000" dirty="0">
              <a:solidFill>
                <a:srgbClr val="FFFF00"/>
              </a:solidFill>
            </a:endParaRPr>
          </a:p>
        </p:txBody>
      </p:sp>
      <p:sp>
        <p:nvSpPr>
          <p:cNvPr id="6" name="TextBox 5"/>
          <p:cNvSpPr txBox="1"/>
          <p:nvPr/>
        </p:nvSpPr>
        <p:spPr>
          <a:xfrm>
            <a:off x="5709424" y="1122363"/>
            <a:ext cx="5921298" cy="2554545"/>
          </a:xfrm>
          <a:prstGeom prst="rect">
            <a:avLst/>
          </a:prstGeom>
          <a:solidFill>
            <a:srgbClr val="20015F"/>
          </a:solidFill>
        </p:spPr>
        <p:txBody>
          <a:bodyPr wrap="square" rtlCol="0">
            <a:spAutoFit/>
          </a:bodyPr>
          <a:lstStyle/>
          <a:p>
            <a:r>
              <a:rPr lang="en-GB" sz="4000" b="1" dirty="0" smtClean="0">
                <a:solidFill>
                  <a:srgbClr val="FFFF00"/>
                </a:solidFill>
              </a:rPr>
              <a:t>Mark</a:t>
            </a:r>
          </a:p>
          <a:p>
            <a:pPr marL="285750" indent="-285750">
              <a:buFont typeface="Arial" panose="020B0604020202020204" pitchFamily="34" charset="0"/>
              <a:buChar char="•"/>
            </a:pPr>
            <a:r>
              <a:rPr lang="en-GB" sz="4000" b="1" dirty="0" smtClean="0">
                <a:solidFill>
                  <a:srgbClr val="FFFF00"/>
                </a:solidFill>
              </a:rPr>
              <a:t>A follower of Jesus</a:t>
            </a:r>
          </a:p>
          <a:p>
            <a:pPr marL="285750" indent="-285750">
              <a:buFont typeface="Arial" panose="020B0604020202020204" pitchFamily="34" charset="0"/>
              <a:buChar char="•"/>
            </a:pPr>
            <a:r>
              <a:rPr lang="en-GB" sz="4000" b="1" dirty="0" smtClean="0">
                <a:solidFill>
                  <a:srgbClr val="FFFF00"/>
                </a:solidFill>
              </a:rPr>
              <a:t>An eye witness </a:t>
            </a:r>
          </a:p>
          <a:p>
            <a:pPr marL="285750" indent="-285750">
              <a:buFont typeface="Arial" panose="020B0604020202020204" pitchFamily="34" charset="0"/>
              <a:buChar char="•"/>
            </a:pPr>
            <a:r>
              <a:rPr lang="en-GB" sz="4000" b="1" dirty="0" smtClean="0">
                <a:solidFill>
                  <a:srgbClr val="FFFF00"/>
                </a:solidFill>
              </a:rPr>
              <a:t>A young man</a:t>
            </a:r>
          </a:p>
        </p:txBody>
      </p:sp>
    </p:spTree>
    <p:extLst>
      <p:ext uri="{BB962C8B-B14F-4D97-AF65-F5344CB8AC3E}">
        <p14:creationId xmlns:p14="http://schemas.microsoft.com/office/powerpoint/2010/main" val="3488125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2624" y="4675435"/>
            <a:ext cx="3487129" cy="1974892"/>
          </a:xfrm>
          <a:prstGeom prst="rect">
            <a:avLst/>
          </a:prstGeom>
        </p:spPr>
      </p:pic>
      <p:sp>
        <p:nvSpPr>
          <p:cNvPr id="4" name="TextBox 3"/>
          <p:cNvSpPr txBox="1"/>
          <p:nvPr/>
        </p:nvSpPr>
        <p:spPr>
          <a:xfrm>
            <a:off x="252247" y="181878"/>
            <a:ext cx="5213132" cy="6247864"/>
          </a:xfrm>
          <a:prstGeom prst="rect">
            <a:avLst/>
          </a:prstGeom>
          <a:solidFill>
            <a:schemeClr val="tx2">
              <a:lumMod val="75000"/>
              <a:alpha val="31000"/>
            </a:schemeClr>
          </a:solidFill>
        </p:spPr>
        <p:txBody>
          <a:bodyPr wrap="square" rtlCol="0">
            <a:spAutoFit/>
          </a:bodyPr>
          <a:lstStyle/>
          <a:p>
            <a:r>
              <a:rPr lang="en-US" sz="4000" b="1" i="1" dirty="0" smtClean="0">
                <a:solidFill>
                  <a:schemeClr val="bg1"/>
                </a:solidFill>
              </a:rPr>
              <a:t>“</a:t>
            </a:r>
            <a:r>
              <a:rPr lang="en-US" sz="4000" b="1" i="1" dirty="0">
                <a:solidFill>
                  <a:schemeClr val="bg1"/>
                </a:solidFill>
              </a:rPr>
              <a:t>A young man, wearing nothing </a:t>
            </a:r>
            <a:r>
              <a:rPr lang="en-US" sz="4000" b="1" i="1" dirty="0" smtClean="0">
                <a:solidFill>
                  <a:schemeClr val="bg1"/>
                </a:solidFill>
              </a:rPr>
              <a:t>but a </a:t>
            </a:r>
            <a:r>
              <a:rPr lang="en-US" sz="4000" b="1" i="1" dirty="0">
                <a:solidFill>
                  <a:schemeClr val="bg1"/>
                </a:solidFill>
              </a:rPr>
              <a:t>linen garment, was </a:t>
            </a:r>
            <a:endParaRPr lang="en-US" sz="4000" b="1" i="1" dirty="0" smtClean="0">
              <a:solidFill>
                <a:schemeClr val="bg1"/>
              </a:solidFill>
            </a:endParaRPr>
          </a:p>
          <a:p>
            <a:r>
              <a:rPr lang="en-US" sz="4000" b="1" i="1" dirty="0" smtClean="0">
                <a:solidFill>
                  <a:schemeClr val="bg1"/>
                </a:solidFill>
              </a:rPr>
              <a:t>following </a:t>
            </a:r>
            <a:r>
              <a:rPr lang="en-US" sz="4000" b="1" i="1" dirty="0">
                <a:solidFill>
                  <a:schemeClr val="bg1"/>
                </a:solidFill>
              </a:rPr>
              <a:t>Jesus. </a:t>
            </a:r>
            <a:endParaRPr lang="en-US" sz="4000" b="1" i="1" dirty="0" smtClean="0">
              <a:solidFill>
                <a:schemeClr val="bg1"/>
              </a:solidFill>
            </a:endParaRPr>
          </a:p>
          <a:p>
            <a:r>
              <a:rPr lang="en-US" sz="4000" b="1" i="1" dirty="0" smtClean="0">
                <a:solidFill>
                  <a:schemeClr val="bg1"/>
                </a:solidFill>
              </a:rPr>
              <a:t>When </a:t>
            </a:r>
            <a:r>
              <a:rPr lang="en-US" sz="4000" b="1" i="1" dirty="0">
                <a:solidFill>
                  <a:schemeClr val="bg1"/>
                </a:solidFill>
              </a:rPr>
              <a:t>they </a:t>
            </a:r>
            <a:endParaRPr lang="en-US" sz="4000" b="1" i="1" dirty="0" smtClean="0">
              <a:solidFill>
                <a:schemeClr val="bg1"/>
              </a:solidFill>
            </a:endParaRPr>
          </a:p>
          <a:p>
            <a:r>
              <a:rPr lang="en-US" sz="4000" b="1" i="1" dirty="0" smtClean="0">
                <a:solidFill>
                  <a:schemeClr val="bg1"/>
                </a:solidFill>
              </a:rPr>
              <a:t>seized </a:t>
            </a:r>
            <a:r>
              <a:rPr lang="en-US" sz="4000" b="1" i="1" dirty="0">
                <a:solidFill>
                  <a:schemeClr val="bg1"/>
                </a:solidFill>
              </a:rPr>
              <a:t>him, </a:t>
            </a:r>
            <a:endParaRPr lang="en-US" sz="4000" b="1" i="1" dirty="0" smtClean="0">
              <a:solidFill>
                <a:schemeClr val="bg1"/>
              </a:solidFill>
            </a:endParaRPr>
          </a:p>
          <a:p>
            <a:r>
              <a:rPr lang="en-US" sz="4000" b="1" i="1" dirty="0" smtClean="0">
                <a:solidFill>
                  <a:schemeClr val="bg1"/>
                </a:solidFill>
              </a:rPr>
              <a:t>he </a:t>
            </a:r>
            <a:r>
              <a:rPr lang="en-US" sz="4000" b="1" i="1" dirty="0">
                <a:solidFill>
                  <a:schemeClr val="bg1"/>
                </a:solidFill>
              </a:rPr>
              <a:t>fled naked, </a:t>
            </a:r>
            <a:endParaRPr lang="en-US" sz="4000" b="1" i="1" dirty="0" smtClean="0">
              <a:solidFill>
                <a:schemeClr val="bg1"/>
              </a:solidFill>
            </a:endParaRPr>
          </a:p>
          <a:p>
            <a:r>
              <a:rPr lang="en-US" sz="4000" b="1" i="1" dirty="0" smtClean="0">
                <a:solidFill>
                  <a:schemeClr val="bg1"/>
                </a:solidFill>
              </a:rPr>
              <a:t>leaving </a:t>
            </a:r>
            <a:r>
              <a:rPr lang="en-US" sz="4000" b="1" i="1" dirty="0">
                <a:solidFill>
                  <a:schemeClr val="bg1"/>
                </a:solidFill>
              </a:rPr>
              <a:t>his </a:t>
            </a:r>
            <a:endParaRPr lang="en-US" sz="4000" b="1" i="1" dirty="0" smtClean="0">
              <a:solidFill>
                <a:schemeClr val="bg1"/>
              </a:solidFill>
            </a:endParaRPr>
          </a:p>
          <a:p>
            <a:r>
              <a:rPr lang="en-US" sz="4000" b="1" i="1" dirty="0" smtClean="0">
                <a:solidFill>
                  <a:schemeClr val="bg1"/>
                </a:solidFill>
              </a:rPr>
              <a:t>Garment </a:t>
            </a:r>
            <a:r>
              <a:rPr lang="en-GB" sz="4000" b="1" i="1" dirty="0" smtClean="0">
                <a:solidFill>
                  <a:schemeClr val="bg1"/>
                </a:solidFill>
              </a:rPr>
              <a:t>behind.”</a:t>
            </a:r>
          </a:p>
          <a:p>
            <a:pPr algn="r"/>
            <a:r>
              <a:rPr lang="en-US" sz="4000" dirty="0" smtClean="0">
                <a:solidFill>
                  <a:srgbClr val="FFFF00"/>
                </a:solidFill>
              </a:rPr>
              <a:t>Mark 14:51-52</a:t>
            </a:r>
            <a:endParaRPr lang="en-GB" sz="4000" dirty="0">
              <a:solidFill>
                <a:srgbClr val="FFFF00"/>
              </a:solidFill>
            </a:endParaRPr>
          </a:p>
        </p:txBody>
      </p:sp>
      <p:sp>
        <p:nvSpPr>
          <p:cNvPr id="6" name="TextBox 5"/>
          <p:cNvSpPr txBox="1"/>
          <p:nvPr/>
        </p:nvSpPr>
        <p:spPr>
          <a:xfrm>
            <a:off x="5709424" y="1122363"/>
            <a:ext cx="5921298" cy="3170099"/>
          </a:xfrm>
          <a:prstGeom prst="rect">
            <a:avLst/>
          </a:prstGeom>
          <a:solidFill>
            <a:srgbClr val="20015F"/>
          </a:solidFill>
        </p:spPr>
        <p:txBody>
          <a:bodyPr wrap="square" rtlCol="0">
            <a:spAutoFit/>
          </a:bodyPr>
          <a:lstStyle/>
          <a:p>
            <a:r>
              <a:rPr lang="en-GB" sz="4000" b="1" dirty="0" smtClean="0">
                <a:solidFill>
                  <a:srgbClr val="FFFF00"/>
                </a:solidFill>
              </a:rPr>
              <a:t>Mark</a:t>
            </a:r>
          </a:p>
          <a:p>
            <a:pPr marL="285750" indent="-285750">
              <a:buFont typeface="Arial" panose="020B0604020202020204" pitchFamily="34" charset="0"/>
              <a:buChar char="•"/>
            </a:pPr>
            <a:r>
              <a:rPr lang="en-GB" sz="4000" b="1" dirty="0" smtClean="0">
                <a:solidFill>
                  <a:srgbClr val="FFFF00"/>
                </a:solidFill>
              </a:rPr>
              <a:t>A follower of Jesus</a:t>
            </a:r>
          </a:p>
          <a:p>
            <a:pPr marL="285750" indent="-285750">
              <a:buFont typeface="Arial" panose="020B0604020202020204" pitchFamily="34" charset="0"/>
              <a:buChar char="•"/>
            </a:pPr>
            <a:r>
              <a:rPr lang="en-GB" sz="4000" b="1" dirty="0" smtClean="0">
                <a:solidFill>
                  <a:srgbClr val="FFFF00"/>
                </a:solidFill>
              </a:rPr>
              <a:t>An eye witness </a:t>
            </a:r>
          </a:p>
          <a:p>
            <a:pPr marL="285750" indent="-285750">
              <a:buFont typeface="Arial" panose="020B0604020202020204" pitchFamily="34" charset="0"/>
              <a:buChar char="•"/>
            </a:pPr>
            <a:r>
              <a:rPr lang="en-GB" sz="4000" b="1" dirty="0" smtClean="0">
                <a:solidFill>
                  <a:srgbClr val="FFFF00"/>
                </a:solidFill>
              </a:rPr>
              <a:t>A young man</a:t>
            </a:r>
          </a:p>
          <a:p>
            <a:pPr marL="285750" indent="-285750">
              <a:buFont typeface="Arial" panose="020B0604020202020204" pitchFamily="34" charset="0"/>
              <a:buChar char="•"/>
            </a:pPr>
            <a:r>
              <a:rPr lang="en-GB" sz="4000" b="1" dirty="0" smtClean="0">
                <a:solidFill>
                  <a:srgbClr val="FFFF00"/>
                </a:solidFill>
              </a:rPr>
              <a:t>Knowing vulnerability</a:t>
            </a:r>
            <a:endParaRPr lang="en-GB" sz="4000" b="1" dirty="0">
              <a:solidFill>
                <a:srgbClr val="FFFF00"/>
              </a:solidFill>
            </a:endParaRPr>
          </a:p>
        </p:txBody>
      </p:sp>
    </p:spTree>
    <p:extLst>
      <p:ext uri="{BB962C8B-B14F-4D97-AF65-F5344CB8AC3E}">
        <p14:creationId xmlns:p14="http://schemas.microsoft.com/office/powerpoint/2010/main" val="3777439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88187"/>
            <a:ext cx="9144000" cy="2387600"/>
          </a:xfrm>
        </p:spPr>
        <p:txBody>
          <a:bodyPr>
            <a:normAutofit fontScale="90000"/>
          </a:bodyPr>
          <a:lstStyle/>
          <a:p>
            <a:r>
              <a:rPr lang="en-GB" dirty="0" smtClean="0">
                <a:solidFill>
                  <a:schemeClr val="bg1"/>
                </a:solidFill>
              </a:rPr>
              <a:t>The African roots of Orthodox faith and the orthodox roots of African faith </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783064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88187"/>
            <a:ext cx="9144000" cy="2387600"/>
          </a:xfrm>
        </p:spPr>
        <p:txBody>
          <a:bodyPr>
            <a:normAutofit fontScale="90000"/>
          </a:bodyPr>
          <a:lstStyle/>
          <a:p>
            <a:r>
              <a:rPr lang="en-GB" dirty="0" smtClean="0">
                <a:solidFill>
                  <a:schemeClr val="bg1"/>
                </a:solidFill>
              </a:rPr>
              <a:t>The African roots of Orthodox faith and the orthodox roots of African faith </a:t>
            </a:r>
            <a:endParaRPr lang="en-GB" dirty="0">
              <a:solidFill>
                <a:schemeClr val="bg1"/>
              </a:solidFill>
            </a:endParaRPr>
          </a:p>
        </p:txBody>
      </p:sp>
      <p:sp>
        <p:nvSpPr>
          <p:cNvPr id="3" name="Subtitle 2"/>
          <p:cNvSpPr>
            <a:spLocks noGrp="1"/>
          </p:cNvSpPr>
          <p:nvPr>
            <p:ph type="subTitle" idx="1"/>
          </p:nvPr>
        </p:nvSpPr>
        <p:spPr>
          <a:xfrm>
            <a:off x="602165" y="3947533"/>
            <a:ext cx="11218127" cy="2910467"/>
          </a:xfrm>
        </p:spPr>
        <p:txBody>
          <a:bodyPr>
            <a:normAutofit fontScale="55000" lnSpcReduction="20000"/>
          </a:bodyPr>
          <a:lstStyle/>
          <a:p>
            <a:pPr algn="l">
              <a:lnSpc>
                <a:spcPct val="120000"/>
              </a:lnSpc>
            </a:pPr>
            <a:r>
              <a:rPr lang="en-GB" sz="5800" dirty="0">
                <a:solidFill>
                  <a:srgbClr val="FFFF00"/>
                </a:solidFill>
              </a:rPr>
              <a:t>“</a:t>
            </a:r>
            <a:r>
              <a:rPr lang="en-GB" sz="5800" i="1" dirty="0">
                <a:solidFill>
                  <a:srgbClr val="FFFF00"/>
                </a:solidFill>
              </a:rPr>
              <a:t>Classic </a:t>
            </a:r>
            <a:r>
              <a:rPr lang="en-GB" sz="5800" i="1" dirty="0" smtClean="0">
                <a:solidFill>
                  <a:srgbClr val="FFFF00"/>
                </a:solidFill>
              </a:rPr>
              <a:t>African </a:t>
            </a:r>
            <a:r>
              <a:rPr lang="en-US" sz="5800" i="1" dirty="0" smtClean="0">
                <a:solidFill>
                  <a:srgbClr val="FFFF00"/>
                </a:solidFill>
              </a:rPr>
              <a:t>Christian </a:t>
            </a:r>
            <a:r>
              <a:rPr lang="en-US" sz="5800" i="1" dirty="0">
                <a:solidFill>
                  <a:srgbClr val="FFFF00"/>
                </a:solidFill>
              </a:rPr>
              <a:t>teaching in the patristic period (100-750 AD) preceded modern colonialism by over </a:t>
            </a:r>
            <a:r>
              <a:rPr lang="en-US" sz="5800" i="1" dirty="0" smtClean="0">
                <a:solidFill>
                  <a:srgbClr val="FFFF00"/>
                </a:solidFill>
              </a:rPr>
              <a:t>a thousand </a:t>
            </a:r>
            <a:r>
              <a:rPr lang="en-US" sz="5800" i="1" dirty="0">
                <a:solidFill>
                  <a:srgbClr val="FFFF00"/>
                </a:solidFill>
              </a:rPr>
              <a:t>years. Many young African women and men are now re-examining these lost roots. </a:t>
            </a:r>
            <a:r>
              <a:rPr lang="en-US" sz="5800" i="1" dirty="0" smtClean="0">
                <a:solidFill>
                  <a:srgbClr val="FFFF00"/>
                </a:solidFill>
              </a:rPr>
              <a:t>They are </a:t>
            </a:r>
            <a:r>
              <a:rPr lang="en-US" sz="5800" i="1" dirty="0">
                <a:solidFill>
                  <a:srgbClr val="FFFF00"/>
                </a:solidFill>
              </a:rPr>
              <a:t>hungry for accurate information on their brilliant Christian ancestors</a:t>
            </a:r>
            <a:r>
              <a:rPr lang="en-US" sz="5800" dirty="0" smtClean="0">
                <a:solidFill>
                  <a:srgbClr val="FFFF00"/>
                </a:solidFill>
              </a:rPr>
              <a:t>.”</a:t>
            </a:r>
          </a:p>
          <a:p>
            <a:pPr algn="r"/>
            <a:r>
              <a:rPr lang="en-US" dirty="0" smtClean="0">
                <a:solidFill>
                  <a:schemeClr val="bg1"/>
                </a:solidFill>
              </a:rPr>
              <a:t>Thomas Oden</a:t>
            </a:r>
            <a:endParaRPr lang="en-GB" dirty="0">
              <a:solidFill>
                <a:schemeClr val="bg1"/>
              </a:solidFill>
            </a:endParaRPr>
          </a:p>
        </p:txBody>
      </p:sp>
    </p:spTree>
    <p:extLst>
      <p:ext uri="{BB962C8B-B14F-4D97-AF65-F5344CB8AC3E}">
        <p14:creationId xmlns:p14="http://schemas.microsoft.com/office/powerpoint/2010/main" val="4261559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91965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5" name="TextBox 4"/>
          <p:cNvSpPr txBox="1"/>
          <p:nvPr/>
        </p:nvSpPr>
        <p:spPr>
          <a:xfrm>
            <a:off x="10835270" y="2155488"/>
            <a:ext cx="1524000" cy="1446550"/>
          </a:xfrm>
          <a:prstGeom prst="rect">
            <a:avLst/>
          </a:prstGeom>
          <a:noFill/>
        </p:spPr>
        <p:txBody>
          <a:bodyPr wrap="square" rtlCol="0">
            <a:spAutoFit/>
          </a:bodyPr>
          <a:lstStyle/>
          <a:p>
            <a:r>
              <a:rPr lang="en-GB" sz="8800" b="1" dirty="0" smtClean="0">
                <a:solidFill>
                  <a:schemeClr val="bg1"/>
                </a:solidFill>
              </a:rPr>
              <a:t>+?</a:t>
            </a:r>
            <a:endParaRPr lang="en-GB" sz="8800" b="1" dirty="0">
              <a:solidFill>
                <a:schemeClr val="bg1"/>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168" b="3174"/>
          <a:stretch/>
        </p:blipFill>
        <p:spPr>
          <a:xfrm>
            <a:off x="0" y="1"/>
            <a:ext cx="12192000" cy="6858000"/>
          </a:xfrm>
          <a:prstGeom prst="rect">
            <a:avLst/>
          </a:prstGeom>
        </p:spPr>
      </p:pic>
    </p:spTree>
    <p:extLst>
      <p:ext uri="{BB962C8B-B14F-4D97-AF65-F5344CB8AC3E}">
        <p14:creationId xmlns:p14="http://schemas.microsoft.com/office/powerpoint/2010/main" val="358518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5" name="TextBox 4"/>
          <p:cNvSpPr txBox="1"/>
          <p:nvPr/>
        </p:nvSpPr>
        <p:spPr>
          <a:xfrm>
            <a:off x="10835270" y="2155488"/>
            <a:ext cx="1524000" cy="1446550"/>
          </a:xfrm>
          <a:prstGeom prst="rect">
            <a:avLst/>
          </a:prstGeom>
          <a:noFill/>
        </p:spPr>
        <p:txBody>
          <a:bodyPr wrap="square" rtlCol="0">
            <a:spAutoFit/>
          </a:bodyPr>
          <a:lstStyle/>
          <a:p>
            <a:r>
              <a:rPr lang="en-GB" sz="8800" b="1" dirty="0" smtClean="0">
                <a:solidFill>
                  <a:schemeClr val="bg1"/>
                </a:solidFill>
              </a:rPr>
              <a:t>+?</a:t>
            </a:r>
            <a:endParaRPr lang="en-GB" sz="8800" b="1" dirty="0">
              <a:solidFill>
                <a:schemeClr val="bg1"/>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168" b="3174"/>
          <a:stretch/>
        </p:blipFill>
        <p:spPr>
          <a:xfrm>
            <a:off x="0" y="1"/>
            <a:ext cx="12192000" cy="6858000"/>
          </a:xfrm>
          <a:prstGeom prst="rect">
            <a:avLst/>
          </a:prstGeom>
        </p:spPr>
      </p:pic>
      <p:sp>
        <p:nvSpPr>
          <p:cNvPr id="4" name="Oval 3"/>
          <p:cNvSpPr/>
          <p:nvPr/>
        </p:nvSpPr>
        <p:spPr>
          <a:xfrm>
            <a:off x="3679903" y="3757961"/>
            <a:ext cx="211873" cy="2007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flipH="1">
            <a:off x="3479180" y="3969834"/>
            <a:ext cx="278781" cy="1828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Donut 8"/>
          <p:cNvSpPr/>
          <p:nvPr/>
        </p:nvSpPr>
        <p:spPr>
          <a:xfrm>
            <a:off x="1999785" y="2096381"/>
            <a:ext cx="3572107" cy="3523882"/>
          </a:xfrm>
          <a:prstGeom prst="donut">
            <a:avLst>
              <a:gd name="adj" fmla="val 19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9"/>
          <p:cNvSpPr txBox="1"/>
          <p:nvPr/>
        </p:nvSpPr>
        <p:spPr>
          <a:xfrm>
            <a:off x="3021980" y="5798634"/>
            <a:ext cx="869796" cy="369332"/>
          </a:xfrm>
          <a:prstGeom prst="rect">
            <a:avLst/>
          </a:prstGeom>
          <a:noFill/>
          <a:ln>
            <a:solidFill>
              <a:srgbClr val="FF0000"/>
            </a:solidFill>
          </a:ln>
        </p:spPr>
        <p:txBody>
          <a:bodyPr wrap="square" rtlCol="0">
            <a:spAutoFit/>
          </a:bodyPr>
          <a:lstStyle/>
          <a:p>
            <a:r>
              <a:rPr lang="en-GB" dirty="0" smtClean="0"/>
              <a:t>Cyrene</a:t>
            </a:r>
            <a:endParaRPr lang="en-GB" dirty="0"/>
          </a:p>
        </p:txBody>
      </p:sp>
    </p:spTree>
    <p:extLst>
      <p:ext uri="{BB962C8B-B14F-4D97-AF65-F5344CB8AC3E}">
        <p14:creationId xmlns:p14="http://schemas.microsoft.com/office/powerpoint/2010/main" val="3478930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612" b="7121"/>
          <a:stretch/>
        </p:blipFill>
        <p:spPr>
          <a:xfrm>
            <a:off x="483474" y="513241"/>
            <a:ext cx="1905000" cy="2921619"/>
          </a:xfrm>
          <a:prstGeom prst="rect">
            <a:avLst/>
          </a:prstGeom>
        </p:spPr>
      </p:pic>
      <p:sp>
        <p:nvSpPr>
          <p:cNvPr id="5" name="TextBox 4"/>
          <p:cNvSpPr txBox="1"/>
          <p:nvPr/>
        </p:nvSpPr>
        <p:spPr>
          <a:xfrm>
            <a:off x="883734" y="3048547"/>
            <a:ext cx="1103970" cy="369332"/>
          </a:xfrm>
          <a:prstGeom prst="rect">
            <a:avLst/>
          </a:prstGeom>
          <a:noFill/>
        </p:spPr>
        <p:txBody>
          <a:bodyPr wrap="square" rtlCol="0">
            <a:spAutoFit/>
          </a:bodyPr>
          <a:lstStyle/>
          <a:p>
            <a:r>
              <a:rPr lang="en-GB" dirty="0" smtClean="0"/>
              <a:t>Tertullian</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021" y="506258"/>
            <a:ext cx="1905000" cy="2565400"/>
          </a:xfrm>
          <a:prstGeom prst="rect">
            <a:avLst/>
          </a:prstGeom>
        </p:spPr>
      </p:pic>
      <p:sp>
        <p:nvSpPr>
          <p:cNvPr id="7" name="TextBox 6"/>
          <p:cNvSpPr txBox="1"/>
          <p:nvPr/>
        </p:nvSpPr>
        <p:spPr>
          <a:xfrm>
            <a:off x="3578589" y="3062369"/>
            <a:ext cx="1905000" cy="369332"/>
          </a:xfrm>
          <a:prstGeom prst="rect">
            <a:avLst/>
          </a:prstGeom>
          <a:solidFill>
            <a:schemeClr val="bg1"/>
          </a:solidFill>
        </p:spPr>
        <p:txBody>
          <a:bodyPr wrap="square" rtlCol="0">
            <a:spAutoFit/>
          </a:bodyPr>
          <a:lstStyle/>
          <a:p>
            <a:r>
              <a:rPr lang="en-GB" dirty="0" smtClean="0"/>
              <a:t>          Origen</a:t>
            </a:r>
            <a:endParaRPr lang="en-GB"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756" t="12219" r="-1756" b="-5334"/>
          <a:stretch/>
        </p:blipFill>
        <p:spPr>
          <a:xfrm>
            <a:off x="6699978" y="523611"/>
            <a:ext cx="1905000" cy="2530694"/>
          </a:xfrm>
          <a:prstGeom prst="rect">
            <a:avLst/>
          </a:prstGeom>
        </p:spPr>
      </p:pic>
      <p:sp>
        <p:nvSpPr>
          <p:cNvPr id="9" name="TextBox 8"/>
          <p:cNvSpPr txBox="1"/>
          <p:nvPr/>
        </p:nvSpPr>
        <p:spPr>
          <a:xfrm>
            <a:off x="6690546" y="2781441"/>
            <a:ext cx="1880939" cy="646331"/>
          </a:xfrm>
          <a:prstGeom prst="rect">
            <a:avLst/>
          </a:prstGeom>
          <a:solidFill>
            <a:schemeClr val="bg1"/>
          </a:solidFill>
        </p:spPr>
        <p:txBody>
          <a:bodyPr wrap="square" rtlCol="0">
            <a:spAutoFit/>
          </a:bodyPr>
          <a:lstStyle/>
          <a:p>
            <a:r>
              <a:rPr lang="en-GB" dirty="0" smtClean="0"/>
              <a:t>    Augustine of</a:t>
            </a:r>
          </a:p>
          <a:p>
            <a:r>
              <a:rPr lang="en-GB" dirty="0"/>
              <a:t> </a:t>
            </a:r>
            <a:r>
              <a:rPr lang="en-GB" dirty="0" smtClean="0"/>
              <a:t>         Hippo</a:t>
            </a:r>
            <a:endParaRPr lang="en-GB"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742" y="1018197"/>
            <a:ext cx="2096515" cy="3179331"/>
          </a:xfrm>
          <a:prstGeom prst="rect">
            <a:avLst/>
          </a:prstGeom>
        </p:spPr>
      </p:pic>
      <p:sp>
        <p:nvSpPr>
          <p:cNvPr id="11" name="TextBox 10"/>
          <p:cNvSpPr txBox="1"/>
          <p:nvPr/>
        </p:nvSpPr>
        <p:spPr>
          <a:xfrm>
            <a:off x="9619742" y="4132725"/>
            <a:ext cx="2096515" cy="369332"/>
          </a:xfrm>
          <a:prstGeom prst="rect">
            <a:avLst/>
          </a:prstGeom>
          <a:solidFill>
            <a:schemeClr val="bg1"/>
          </a:solidFill>
        </p:spPr>
        <p:txBody>
          <a:bodyPr wrap="square" rtlCol="0">
            <a:spAutoFit/>
          </a:bodyPr>
          <a:lstStyle/>
          <a:p>
            <a:r>
              <a:rPr lang="en-GB" dirty="0" smtClean="0"/>
              <a:t>          Cyprian</a:t>
            </a:r>
            <a:endParaRPr lang="en-GB"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8589" y="3670410"/>
            <a:ext cx="5026389" cy="203542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029" y="3743176"/>
            <a:ext cx="1809380" cy="2501468"/>
          </a:xfrm>
          <a:prstGeom prst="rect">
            <a:avLst/>
          </a:prstGeom>
        </p:spPr>
      </p:pic>
      <p:sp>
        <p:nvSpPr>
          <p:cNvPr id="14" name="TextBox 13"/>
          <p:cNvSpPr txBox="1"/>
          <p:nvPr/>
        </p:nvSpPr>
        <p:spPr>
          <a:xfrm>
            <a:off x="531029" y="6059978"/>
            <a:ext cx="1809380" cy="646331"/>
          </a:xfrm>
          <a:prstGeom prst="rect">
            <a:avLst/>
          </a:prstGeom>
          <a:solidFill>
            <a:schemeClr val="bg1"/>
          </a:solidFill>
        </p:spPr>
        <p:txBody>
          <a:bodyPr wrap="square" rtlCol="0">
            <a:spAutoFit/>
          </a:bodyPr>
          <a:lstStyle/>
          <a:p>
            <a:r>
              <a:rPr lang="en-GB" dirty="0" smtClean="0"/>
              <a:t>          Cyril of</a:t>
            </a:r>
          </a:p>
          <a:p>
            <a:r>
              <a:rPr lang="en-GB" dirty="0"/>
              <a:t> </a:t>
            </a:r>
            <a:r>
              <a:rPr lang="en-GB" dirty="0" smtClean="0"/>
              <a:t>      Alexandria</a:t>
            </a:r>
            <a:endParaRPr lang="en-GB" dirty="0"/>
          </a:p>
        </p:txBody>
      </p:sp>
      <p:sp>
        <p:nvSpPr>
          <p:cNvPr id="15" name="TextBox 14"/>
          <p:cNvSpPr txBox="1"/>
          <p:nvPr/>
        </p:nvSpPr>
        <p:spPr>
          <a:xfrm>
            <a:off x="3578589" y="6059977"/>
            <a:ext cx="5026389" cy="646331"/>
          </a:xfrm>
          <a:prstGeom prst="rect">
            <a:avLst/>
          </a:prstGeom>
          <a:solidFill>
            <a:schemeClr val="bg1"/>
          </a:solidFill>
        </p:spPr>
        <p:txBody>
          <a:bodyPr wrap="square" rtlCol="0">
            <a:spAutoFit/>
          </a:bodyPr>
          <a:lstStyle/>
          <a:p>
            <a:r>
              <a:rPr lang="en-GB" dirty="0" smtClean="0"/>
              <a:t>Clement of Alexandria       Marcus </a:t>
            </a:r>
            <a:r>
              <a:rPr lang="en-GB" dirty="0" err="1" smtClean="0"/>
              <a:t>Minucius</a:t>
            </a:r>
            <a:r>
              <a:rPr lang="en-GB" dirty="0" smtClean="0"/>
              <a:t> Felix</a:t>
            </a:r>
          </a:p>
          <a:p>
            <a:r>
              <a:rPr lang="en-GB" dirty="0"/>
              <a:t> </a:t>
            </a:r>
            <a:r>
              <a:rPr lang="en-GB" dirty="0" smtClean="0"/>
              <a:t>                              </a:t>
            </a:r>
            <a:r>
              <a:rPr lang="en-GB" dirty="0" err="1" smtClean="0"/>
              <a:t>Optatus</a:t>
            </a:r>
            <a:r>
              <a:rPr lang="en-GB" dirty="0" smtClean="0"/>
              <a:t> of </a:t>
            </a:r>
            <a:r>
              <a:rPr lang="en-GB" dirty="0" err="1" smtClean="0"/>
              <a:t>Milevi</a:t>
            </a:r>
            <a:endParaRPr lang="en-GB" dirty="0"/>
          </a:p>
        </p:txBody>
      </p:sp>
    </p:spTree>
    <p:extLst>
      <p:ext uri="{BB962C8B-B14F-4D97-AF65-F5344CB8AC3E}">
        <p14:creationId xmlns:p14="http://schemas.microsoft.com/office/powerpoint/2010/main" val="1496706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88187"/>
            <a:ext cx="9144000" cy="1063276"/>
          </a:xfrm>
        </p:spPr>
        <p:txBody>
          <a:bodyPr>
            <a:normAutofit/>
          </a:bodyPr>
          <a:lstStyle/>
          <a:p>
            <a:r>
              <a:rPr lang="en-GB" dirty="0" smtClean="0">
                <a:solidFill>
                  <a:schemeClr val="bg1"/>
                </a:solidFill>
              </a:rPr>
              <a:t>Mark the African</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Tree>
    <p:extLst>
      <p:ext uri="{BB962C8B-B14F-4D97-AF65-F5344CB8AC3E}">
        <p14:creationId xmlns:p14="http://schemas.microsoft.com/office/powerpoint/2010/main" val="4101242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88187"/>
            <a:ext cx="9144000" cy="1063276"/>
          </a:xfrm>
        </p:spPr>
        <p:txBody>
          <a:bodyPr>
            <a:normAutofit/>
          </a:bodyPr>
          <a:lstStyle/>
          <a:p>
            <a:r>
              <a:rPr lang="en-GB" dirty="0" smtClean="0">
                <a:solidFill>
                  <a:schemeClr val="bg1"/>
                </a:solidFill>
              </a:rPr>
              <a:t>Mark the African</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12335" b="56881"/>
          <a:stretch/>
        </p:blipFill>
        <p:spPr>
          <a:xfrm>
            <a:off x="0" y="2435951"/>
            <a:ext cx="12209929" cy="4422049"/>
          </a:xfrm>
          <a:prstGeom prst="rect">
            <a:avLst/>
          </a:prstGeom>
        </p:spPr>
      </p:pic>
      <p:sp>
        <p:nvSpPr>
          <p:cNvPr id="7" name="TextBox 6"/>
          <p:cNvSpPr txBox="1"/>
          <p:nvPr/>
        </p:nvSpPr>
        <p:spPr>
          <a:xfrm>
            <a:off x="236668" y="5744584"/>
            <a:ext cx="2926080" cy="707886"/>
          </a:xfrm>
          <a:prstGeom prst="rect">
            <a:avLst/>
          </a:prstGeom>
          <a:solidFill>
            <a:schemeClr val="accent6">
              <a:lumMod val="75000"/>
              <a:alpha val="66000"/>
            </a:schemeClr>
          </a:solidFill>
        </p:spPr>
        <p:txBody>
          <a:bodyPr wrap="square" rtlCol="0">
            <a:spAutoFit/>
          </a:bodyPr>
          <a:lstStyle/>
          <a:p>
            <a:r>
              <a:rPr lang="en-GB" sz="4000" dirty="0" smtClean="0">
                <a:solidFill>
                  <a:schemeClr val="bg1"/>
                </a:solidFill>
              </a:rPr>
              <a:t>Cyrene today</a:t>
            </a:r>
            <a:endParaRPr lang="en-GB" sz="4000" dirty="0">
              <a:solidFill>
                <a:schemeClr val="bg1"/>
              </a:solidFill>
            </a:endParaRPr>
          </a:p>
        </p:txBody>
      </p:sp>
    </p:spTree>
    <p:extLst>
      <p:ext uri="{BB962C8B-B14F-4D97-AF65-F5344CB8AC3E}">
        <p14:creationId xmlns:p14="http://schemas.microsoft.com/office/powerpoint/2010/main" val="1230924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8906" y="1214438"/>
            <a:ext cx="5360020" cy="2387600"/>
          </a:xfrm>
        </p:spPr>
        <p:txBody>
          <a:bodyPr>
            <a:noAutofit/>
          </a:bodyPr>
          <a:lstStyle/>
          <a:p>
            <a:pPr algn="l"/>
            <a:r>
              <a:rPr lang="en-GB" sz="7200" dirty="0" smtClean="0">
                <a:solidFill>
                  <a:schemeClr val="bg1"/>
                </a:solidFill>
              </a:rPr>
              <a:t>St. Mark</a:t>
            </a:r>
            <a:br>
              <a:rPr lang="en-GB" sz="7200" dirty="0" smtClean="0">
                <a:solidFill>
                  <a:schemeClr val="bg1"/>
                </a:solidFill>
              </a:rPr>
            </a:br>
            <a:r>
              <a:rPr lang="en-GB" sz="7200" dirty="0" smtClean="0">
                <a:solidFill>
                  <a:schemeClr val="bg1"/>
                </a:solidFill>
              </a:rPr>
              <a:t>From Mission to Martyrdom</a:t>
            </a:r>
            <a:endParaRPr lang="en-GB" sz="7200" dirty="0">
              <a:solidFill>
                <a:schemeClr val="bg1"/>
              </a:solidFill>
            </a:endParaRPr>
          </a:p>
        </p:txBody>
      </p:sp>
      <p:sp>
        <p:nvSpPr>
          <p:cNvPr id="3" name="Subtitle 2"/>
          <p:cNvSpPr>
            <a:spLocks noGrp="1"/>
          </p:cNvSpPr>
          <p:nvPr>
            <p:ph type="subTitle" idx="1"/>
          </p:nvPr>
        </p:nvSpPr>
        <p:spPr>
          <a:xfrm>
            <a:off x="4638906" y="5202238"/>
            <a:ext cx="6029094" cy="1655762"/>
          </a:xfrm>
        </p:spPr>
        <p:txBody>
          <a:bodyPr/>
          <a:lstStyle/>
          <a:p>
            <a:pPr algn="l"/>
            <a:r>
              <a:rPr lang="en-GB" dirty="0" smtClean="0">
                <a:solidFill>
                  <a:schemeClr val="bg1"/>
                </a:solidFill>
              </a:rPr>
              <a:t>Mark Oxbrow</a:t>
            </a:r>
          </a:p>
          <a:p>
            <a:pPr algn="l"/>
            <a:r>
              <a:rPr lang="en-GB" dirty="0" smtClean="0">
                <a:solidFill>
                  <a:schemeClr val="bg1"/>
                </a:solidFill>
              </a:rPr>
              <a:t>Oxford Centre for Mission Studies</a:t>
            </a:r>
          </a:p>
          <a:p>
            <a:pPr algn="l"/>
            <a:r>
              <a:rPr lang="en-GB" dirty="0" smtClean="0">
                <a:solidFill>
                  <a:schemeClr val="bg1"/>
                </a:solidFill>
              </a:rPr>
              <a:t>Oxford, UK</a:t>
            </a:r>
            <a:endParaRPr lang="en-GB"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23747" cy="6858000"/>
          </a:xfrm>
          <a:prstGeom prst="rect">
            <a:avLst/>
          </a:prstGeom>
        </p:spPr>
      </p:pic>
    </p:spTree>
    <p:extLst>
      <p:ext uri="{BB962C8B-B14F-4D97-AF65-F5344CB8AC3E}">
        <p14:creationId xmlns:p14="http://schemas.microsoft.com/office/powerpoint/2010/main" val="2969587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762" y="404213"/>
            <a:ext cx="9144000" cy="1063276"/>
          </a:xfrm>
        </p:spPr>
        <p:txBody>
          <a:bodyPr>
            <a:normAutofit/>
          </a:bodyPr>
          <a:lstStyle/>
          <a:p>
            <a:r>
              <a:rPr lang="en-GB" dirty="0" smtClean="0">
                <a:solidFill>
                  <a:schemeClr val="bg1"/>
                </a:solidFill>
              </a:rPr>
              <a:t>Mark the African</a:t>
            </a:r>
            <a:endParaRPr lang="en-GB" dirty="0">
              <a:solidFill>
                <a:schemeClr val="bg1"/>
              </a:solidFill>
            </a:endParaRPr>
          </a:p>
        </p:txBody>
      </p:sp>
      <p:sp>
        <p:nvSpPr>
          <p:cNvPr id="3" name="Subtitle 2"/>
          <p:cNvSpPr>
            <a:spLocks noGrp="1"/>
          </p:cNvSpPr>
          <p:nvPr>
            <p:ph type="subTitle" idx="1"/>
          </p:nvPr>
        </p:nvSpPr>
        <p:spPr>
          <a:xfrm>
            <a:off x="788670" y="3279506"/>
            <a:ext cx="5312092" cy="3118802"/>
          </a:xfrm>
          <a:solidFill>
            <a:schemeClr val="accent1">
              <a:lumMod val="75000"/>
            </a:schemeClr>
          </a:solidFill>
        </p:spPr>
        <p:txBody>
          <a:bodyPr>
            <a:normAutofit lnSpcReduction="10000"/>
          </a:bodyPr>
          <a:lstStyle/>
          <a:p>
            <a:pPr marL="342900" indent="-342900" algn="l">
              <a:buFont typeface="Arial" panose="020B0604020202020204" pitchFamily="34" charset="0"/>
              <a:buChar char="•"/>
            </a:pPr>
            <a:r>
              <a:rPr lang="en-GB" dirty="0" smtClean="0">
                <a:solidFill>
                  <a:schemeClr val="bg1"/>
                </a:solidFill>
              </a:rPr>
              <a:t>Son of a Jewish merchant</a:t>
            </a:r>
          </a:p>
          <a:p>
            <a:pPr marL="342900" indent="-342900" algn="l">
              <a:buFont typeface="Arial" panose="020B0604020202020204" pitchFamily="34" charset="0"/>
              <a:buChar char="•"/>
            </a:pPr>
            <a:r>
              <a:rPr lang="en-GB" dirty="0" smtClean="0">
                <a:solidFill>
                  <a:schemeClr val="bg1"/>
                </a:solidFill>
              </a:rPr>
              <a:t>Displaced by civil unrest (5-15 CE)</a:t>
            </a:r>
          </a:p>
          <a:p>
            <a:pPr marL="342900" indent="-342900" algn="l">
              <a:buFont typeface="Arial" panose="020B0604020202020204" pitchFamily="34" charset="0"/>
              <a:buChar char="•"/>
            </a:pPr>
            <a:r>
              <a:rPr lang="en-GB" dirty="0" smtClean="0">
                <a:solidFill>
                  <a:schemeClr val="bg1"/>
                </a:solidFill>
              </a:rPr>
              <a:t>Returns with his mother to Jerusalem</a:t>
            </a:r>
          </a:p>
          <a:p>
            <a:pPr marL="342900" indent="-342900" algn="l">
              <a:buFont typeface="Arial" panose="020B0604020202020204" pitchFamily="34" charset="0"/>
              <a:buChar char="•"/>
            </a:pPr>
            <a:r>
              <a:rPr lang="en-GB" dirty="0" smtClean="0">
                <a:solidFill>
                  <a:schemeClr val="bg1"/>
                </a:solidFill>
              </a:rPr>
              <a:t>Living in a large house </a:t>
            </a:r>
          </a:p>
          <a:p>
            <a:pPr marL="342900" indent="-342900" algn="l">
              <a:buFont typeface="Arial" panose="020B0604020202020204" pitchFamily="34" charset="0"/>
              <a:buChar char="•"/>
            </a:pPr>
            <a:r>
              <a:rPr lang="en-GB" dirty="0" smtClean="0">
                <a:solidFill>
                  <a:schemeClr val="bg1"/>
                </a:solidFill>
              </a:rPr>
              <a:t>His mother hosts the </a:t>
            </a:r>
          </a:p>
          <a:p>
            <a:pPr marL="800100" lvl="1" indent="-342900" algn="l">
              <a:buFont typeface="Arial" panose="020B0604020202020204" pitchFamily="34" charset="0"/>
              <a:buChar char="•"/>
            </a:pPr>
            <a:r>
              <a:rPr lang="en-GB" dirty="0" smtClean="0">
                <a:solidFill>
                  <a:schemeClr val="bg1"/>
                </a:solidFill>
              </a:rPr>
              <a:t>Last Supper     (Mark 14:14)</a:t>
            </a:r>
          </a:p>
          <a:p>
            <a:pPr marL="800100" lvl="1" indent="-342900" algn="l">
              <a:buFont typeface="Arial" panose="020B0604020202020204" pitchFamily="34" charset="0"/>
              <a:buChar char="•"/>
            </a:pPr>
            <a:r>
              <a:rPr lang="en-GB" dirty="0" smtClean="0">
                <a:solidFill>
                  <a:schemeClr val="bg1"/>
                </a:solidFill>
              </a:rPr>
              <a:t>Pentecost gathering    (Acts 2:1)</a:t>
            </a:r>
          </a:p>
          <a:p>
            <a:pPr marL="800100" lvl="1" indent="-342900" algn="l">
              <a:buFont typeface="Arial" panose="020B0604020202020204" pitchFamily="34" charset="0"/>
              <a:buChar char="•"/>
            </a:pPr>
            <a:r>
              <a:rPr lang="en-GB" dirty="0" smtClean="0">
                <a:solidFill>
                  <a:schemeClr val="bg1"/>
                </a:solidFill>
              </a:rPr>
              <a:t>Peter’s escape from prison   (Acts 12:12)</a:t>
            </a:r>
            <a:endParaRPr lang="en-GB" dirty="0">
              <a:solidFill>
                <a:schemeClr val="bg1"/>
              </a:solidFill>
            </a:endParaRPr>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
        <p:nvSpPr>
          <p:cNvPr id="7" name="TextBox 6"/>
          <p:cNvSpPr txBox="1"/>
          <p:nvPr/>
        </p:nvSpPr>
        <p:spPr>
          <a:xfrm>
            <a:off x="522418" y="1483053"/>
            <a:ext cx="11353352" cy="1569660"/>
          </a:xfrm>
          <a:prstGeom prst="rect">
            <a:avLst/>
          </a:prstGeom>
          <a:solidFill>
            <a:schemeClr val="accent4">
              <a:lumMod val="75000"/>
              <a:alpha val="66000"/>
            </a:schemeClr>
          </a:solidFill>
        </p:spPr>
        <p:txBody>
          <a:bodyPr wrap="square" rtlCol="0">
            <a:spAutoFit/>
          </a:bodyPr>
          <a:lstStyle/>
          <a:p>
            <a:r>
              <a:rPr lang="en-US" sz="3600" i="1" dirty="0">
                <a:solidFill>
                  <a:schemeClr val="bg1"/>
                </a:solidFill>
              </a:rPr>
              <a:t>“This Saint [Mark] was born in Cyrene (one of the five Western cities, Pentapolis – in </a:t>
            </a:r>
            <a:r>
              <a:rPr lang="en-US" sz="3600" i="1" dirty="0" smtClean="0">
                <a:solidFill>
                  <a:schemeClr val="bg1"/>
                </a:solidFill>
              </a:rPr>
              <a:t>North </a:t>
            </a:r>
            <a:r>
              <a:rPr lang="en-GB" sz="3600" i="1" dirty="0" smtClean="0">
                <a:solidFill>
                  <a:schemeClr val="bg1"/>
                </a:solidFill>
              </a:rPr>
              <a:t>Africa.”</a:t>
            </a:r>
          </a:p>
          <a:p>
            <a:pPr algn="r"/>
            <a:r>
              <a:rPr lang="en-GB" sz="2400" i="1" dirty="0" err="1">
                <a:solidFill>
                  <a:schemeClr val="bg1"/>
                </a:solidFill>
              </a:rPr>
              <a:t>Martyrium</a:t>
            </a:r>
            <a:r>
              <a:rPr lang="en-GB" sz="2400" i="1" dirty="0">
                <a:solidFill>
                  <a:schemeClr val="bg1"/>
                </a:solidFill>
              </a:rPr>
              <a:t> Marci</a:t>
            </a:r>
            <a:endParaRPr lang="en-GB" sz="24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6097" y="3279506"/>
            <a:ext cx="4678203" cy="3118802"/>
          </a:xfrm>
          <a:prstGeom prst="rect">
            <a:avLst/>
          </a:prstGeom>
          <a:ln w="31750">
            <a:solidFill>
              <a:schemeClr val="bg1"/>
            </a:solidFill>
          </a:ln>
        </p:spPr>
      </p:pic>
    </p:spTree>
    <p:extLst>
      <p:ext uri="{BB962C8B-B14F-4D97-AF65-F5344CB8AC3E}">
        <p14:creationId xmlns:p14="http://schemas.microsoft.com/office/powerpoint/2010/main" val="3397338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9237" y="499567"/>
            <a:ext cx="9144000" cy="1063276"/>
          </a:xfrm>
        </p:spPr>
        <p:txBody>
          <a:bodyPr>
            <a:normAutofit/>
          </a:bodyPr>
          <a:lstStyle/>
          <a:p>
            <a:r>
              <a:rPr lang="en-GB" dirty="0" smtClean="0">
                <a:solidFill>
                  <a:schemeClr val="bg1"/>
                </a:solidFill>
              </a:rPr>
              <a:t>Mark the Migrant</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Tree>
    <p:extLst>
      <p:ext uri="{BB962C8B-B14F-4D97-AF65-F5344CB8AC3E}">
        <p14:creationId xmlns:p14="http://schemas.microsoft.com/office/powerpoint/2010/main" val="294338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9237" y="499567"/>
            <a:ext cx="9144000" cy="1063276"/>
          </a:xfrm>
        </p:spPr>
        <p:txBody>
          <a:bodyPr>
            <a:normAutofit/>
          </a:bodyPr>
          <a:lstStyle/>
          <a:p>
            <a:r>
              <a:rPr lang="en-GB" dirty="0" smtClean="0">
                <a:solidFill>
                  <a:schemeClr val="bg1"/>
                </a:solidFill>
              </a:rPr>
              <a:t>Mark the Migrant</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
        <p:nvSpPr>
          <p:cNvPr id="7" name="TextBox 6"/>
          <p:cNvSpPr txBox="1"/>
          <p:nvPr/>
        </p:nvSpPr>
        <p:spPr>
          <a:xfrm>
            <a:off x="404812" y="1562843"/>
            <a:ext cx="11573828" cy="5016758"/>
          </a:xfrm>
          <a:prstGeom prst="rect">
            <a:avLst/>
          </a:prstGeom>
          <a:solidFill>
            <a:schemeClr val="accent2">
              <a:lumMod val="75000"/>
            </a:schemeClr>
          </a:solidFill>
        </p:spPr>
        <p:txBody>
          <a:bodyPr wrap="square" rtlCol="0">
            <a:spAutoFit/>
          </a:bodyPr>
          <a:lstStyle/>
          <a:p>
            <a:r>
              <a:rPr lang="en-US" sz="3200" dirty="0">
                <a:solidFill>
                  <a:schemeClr val="bg1"/>
                </a:solidFill>
              </a:rPr>
              <a:t>After being released from prison and fleeing to the home of Mary and John Mark</a:t>
            </a:r>
            <a:r>
              <a:rPr lang="en-US" sz="3200" dirty="0" smtClean="0">
                <a:solidFill>
                  <a:schemeClr val="bg1"/>
                </a:solidFill>
              </a:rPr>
              <a:t>, Peter </a:t>
            </a:r>
            <a:r>
              <a:rPr lang="en-US" sz="3200" dirty="0">
                <a:solidFill>
                  <a:schemeClr val="bg1"/>
                </a:solidFill>
              </a:rPr>
              <a:t>departs (it seems very rapidly and probably for his own safety) to “</a:t>
            </a:r>
            <a:r>
              <a:rPr lang="en-US" sz="3200" i="1" dirty="0">
                <a:solidFill>
                  <a:schemeClr val="bg1"/>
                </a:solidFill>
              </a:rPr>
              <a:t>another place</a:t>
            </a:r>
            <a:r>
              <a:rPr lang="en-US" sz="3200" dirty="0" smtClean="0">
                <a:solidFill>
                  <a:schemeClr val="bg1"/>
                </a:solidFill>
              </a:rPr>
              <a:t>”, which </a:t>
            </a:r>
            <a:r>
              <a:rPr lang="en-US" sz="3200" dirty="0">
                <a:solidFill>
                  <a:schemeClr val="bg1"/>
                </a:solidFill>
              </a:rPr>
              <a:t>tradition suggests was Egypt , mirroring the earlier flight of the Holy Family to Egypt</a:t>
            </a:r>
            <a:r>
              <a:rPr lang="en-US" sz="3200" dirty="0" smtClean="0">
                <a:solidFill>
                  <a:schemeClr val="bg1"/>
                </a:solidFill>
              </a:rPr>
              <a:t>, but </a:t>
            </a:r>
            <a:r>
              <a:rPr lang="en-US" sz="3200" dirty="0">
                <a:solidFill>
                  <a:schemeClr val="bg1"/>
                </a:solidFill>
              </a:rPr>
              <a:t>then in Acts 12:25 we are told that, following the death of Herod, “</a:t>
            </a:r>
            <a:r>
              <a:rPr lang="en-US" sz="3200" i="1" dirty="0">
                <a:solidFill>
                  <a:schemeClr val="bg1"/>
                </a:solidFill>
              </a:rPr>
              <a:t>when Barnabas </a:t>
            </a:r>
            <a:r>
              <a:rPr lang="en-US" sz="3200" i="1" dirty="0" smtClean="0">
                <a:solidFill>
                  <a:schemeClr val="bg1"/>
                </a:solidFill>
              </a:rPr>
              <a:t>and Saul </a:t>
            </a:r>
            <a:r>
              <a:rPr lang="en-US" sz="3200" i="1" dirty="0">
                <a:solidFill>
                  <a:schemeClr val="bg1"/>
                </a:solidFill>
              </a:rPr>
              <a:t>(Paul) had finished their mission, they returned to Jerusalem, </a:t>
            </a:r>
            <a:r>
              <a:rPr lang="en-US" sz="3200" i="1" dirty="0">
                <a:solidFill>
                  <a:srgbClr val="FFFF00"/>
                </a:solidFill>
              </a:rPr>
              <a:t>taking with them John</a:t>
            </a:r>
            <a:r>
              <a:rPr lang="en-US" sz="3200" i="1" dirty="0" smtClean="0">
                <a:solidFill>
                  <a:srgbClr val="FFFF00"/>
                </a:solidFill>
              </a:rPr>
              <a:t>, also </a:t>
            </a:r>
            <a:r>
              <a:rPr lang="en-US" sz="3200" i="1" dirty="0">
                <a:solidFill>
                  <a:srgbClr val="FFFF00"/>
                </a:solidFill>
              </a:rPr>
              <a:t>called Mark</a:t>
            </a:r>
            <a:r>
              <a:rPr lang="en-US" sz="3200" i="1" dirty="0">
                <a:solidFill>
                  <a:schemeClr val="bg1"/>
                </a:solidFill>
              </a:rPr>
              <a:t>.</a:t>
            </a:r>
            <a:r>
              <a:rPr lang="en-US" sz="3200" dirty="0">
                <a:solidFill>
                  <a:schemeClr val="bg1"/>
                </a:solidFill>
              </a:rPr>
              <a:t>” This implies two important things. Firstly, Paul did not waste his time </a:t>
            </a:r>
            <a:r>
              <a:rPr lang="en-US" sz="3200" dirty="0" smtClean="0">
                <a:solidFill>
                  <a:schemeClr val="bg1"/>
                </a:solidFill>
              </a:rPr>
              <a:t>in his </a:t>
            </a:r>
            <a:r>
              <a:rPr lang="en-US" sz="3200" dirty="0">
                <a:solidFill>
                  <a:schemeClr val="bg1"/>
                </a:solidFill>
              </a:rPr>
              <a:t>place of sanctuary but was in mission there, and secondly that he had not gone </a:t>
            </a:r>
            <a:r>
              <a:rPr lang="en-US" sz="3200" dirty="0" smtClean="0">
                <a:solidFill>
                  <a:schemeClr val="bg1"/>
                </a:solidFill>
              </a:rPr>
              <a:t>there alone </a:t>
            </a:r>
            <a:r>
              <a:rPr lang="en-US" sz="3200" dirty="0">
                <a:solidFill>
                  <a:schemeClr val="bg1"/>
                </a:solidFill>
              </a:rPr>
              <a:t>but with Barnabas and Mark.</a:t>
            </a:r>
            <a:endParaRPr lang="en-GB" sz="3200" dirty="0">
              <a:solidFill>
                <a:schemeClr val="bg1"/>
              </a:solidFill>
            </a:endParaRPr>
          </a:p>
        </p:txBody>
      </p:sp>
    </p:spTree>
    <p:extLst>
      <p:ext uri="{BB962C8B-B14F-4D97-AF65-F5344CB8AC3E}">
        <p14:creationId xmlns:p14="http://schemas.microsoft.com/office/powerpoint/2010/main" val="471558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9237" y="499567"/>
            <a:ext cx="9144000" cy="1063276"/>
          </a:xfrm>
        </p:spPr>
        <p:txBody>
          <a:bodyPr>
            <a:normAutofit/>
          </a:bodyPr>
          <a:lstStyle/>
          <a:p>
            <a:r>
              <a:rPr lang="en-GB" dirty="0" smtClean="0">
                <a:solidFill>
                  <a:schemeClr val="bg1"/>
                </a:solidFill>
              </a:rPr>
              <a:t>Mark the Migrant</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
        <p:nvSpPr>
          <p:cNvPr id="7" name="TextBox 6"/>
          <p:cNvSpPr txBox="1"/>
          <p:nvPr/>
        </p:nvSpPr>
        <p:spPr>
          <a:xfrm>
            <a:off x="404812" y="1562843"/>
            <a:ext cx="5127308" cy="4708981"/>
          </a:xfrm>
          <a:prstGeom prst="rect">
            <a:avLst/>
          </a:prstGeom>
          <a:solidFill>
            <a:schemeClr val="accent2">
              <a:lumMod val="75000"/>
            </a:schemeClr>
          </a:solidFill>
        </p:spPr>
        <p:txBody>
          <a:bodyPr wrap="square" rtlCol="0">
            <a:spAutoFit/>
          </a:bodyPr>
          <a:lstStyle/>
          <a:p>
            <a:r>
              <a:rPr lang="en-US" sz="4400" b="1" dirty="0" smtClean="0">
                <a:solidFill>
                  <a:srgbClr val="FFFF00"/>
                </a:solidFill>
              </a:rPr>
              <a:t>Migrants</a:t>
            </a:r>
          </a:p>
          <a:p>
            <a:endParaRPr lang="en-US" sz="3200" dirty="0" smtClean="0">
              <a:solidFill>
                <a:schemeClr val="bg1"/>
              </a:solidFill>
            </a:endParaRPr>
          </a:p>
          <a:p>
            <a:pPr marL="457200" indent="-457200">
              <a:buFont typeface="Arial" panose="020B0604020202020204" pitchFamily="34" charset="0"/>
              <a:buChar char="•"/>
            </a:pPr>
            <a:r>
              <a:rPr lang="en-US" sz="3200" dirty="0" smtClean="0">
                <a:solidFill>
                  <a:schemeClr val="bg1"/>
                </a:solidFill>
              </a:rPr>
              <a:t>Are </a:t>
            </a:r>
            <a:r>
              <a:rPr lang="en-US" sz="3200" dirty="0" err="1" smtClean="0">
                <a:solidFill>
                  <a:schemeClr val="bg1"/>
                </a:solidFill>
              </a:rPr>
              <a:t>resilent</a:t>
            </a:r>
            <a:r>
              <a:rPr lang="en-US" sz="3200" dirty="0" smtClean="0">
                <a:solidFill>
                  <a:schemeClr val="bg1"/>
                </a:solidFill>
              </a:rPr>
              <a:t> </a:t>
            </a:r>
          </a:p>
          <a:p>
            <a:pPr marL="457200" indent="-457200">
              <a:buFont typeface="Arial" panose="020B0604020202020204" pitchFamily="34" charset="0"/>
              <a:buChar char="•"/>
            </a:pPr>
            <a:r>
              <a:rPr lang="en-US" sz="3200" dirty="0" smtClean="0">
                <a:solidFill>
                  <a:schemeClr val="bg1"/>
                </a:solidFill>
              </a:rPr>
              <a:t>Know how to rely on God</a:t>
            </a:r>
          </a:p>
          <a:p>
            <a:pPr marL="457200" indent="-457200">
              <a:buFont typeface="Arial" panose="020B0604020202020204" pitchFamily="34" charset="0"/>
              <a:buChar char="•"/>
            </a:pPr>
            <a:r>
              <a:rPr lang="en-US" sz="3200" dirty="0" smtClean="0">
                <a:solidFill>
                  <a:schemeClr val="bg1"/>
                </a:solidFill>
              </a:rPr>
              <a:t>Have cross-cultural skills</a:t>
            </a:r>
          </a:p>
          <a:p>
            <a:pPr marL="457200" indent="-457200">
              <a:buFont typeface="Arial" panose="020B0604020202020204" pitchFamily="34" charset="0"/>
              <a:buChar char="•"/>
            </a:pPr>
            <a:r>
              <a:rPr lang="en-US" sz="3200" dirty="0" smtClean="0">
                <a:solidFill>
                  <a:schemeClr val="bg1"/>
                </a:solidFill>
              </a:rPr>
              <a:t>Can deal with authorities</a:t>
            </a:r>
          </a:p>
          <a:p>
            <a:pPr marL="457200" indent="-457200">
              <a:buFont typeface="Arial" panose="020B0604020202020204" pitchFamily="34" charset="0"/>
              <a:buChar char="•"/>
            </a:pPr>
            <a:r>
              <a:rPr lang="en-US" sz="3200" dirty="0" smtClean="0">
                <a:solidFill>
                  <a:schemeClr val="bg1"/>
                </a:solidFill>
              </a:rPr>
              <a:t>Can find shelter</a:t>
            </a:r>
          </a:p>
          <a:p>
            <a:pPr marL="457200" indent="-457200">
              <a:buFont typeface="Arial" panose="020B0604020202020204" pitchFamily="34" charset="0"/>
              <a:buChar char="•"/>
            </a:pPr>
            <a:r>
              <a:rPr lang="en-US" sz="3200" dirty="0" smtClean="0">
                <a:solidFill>
                  <a:schemeClr val="bg1"/>
                </a:solidFill>
              </a:rPr>
              <a:t>Build community</a:t>
            </a:r>
          </a:p>
          <a:p>
            <a:pPr marL="457200" indent="-457200">
              <a:buFont typeface="Arial" panose="020B0604020202020204" pitchFamily="34" charset="0"/>
              <a:buChar char="•"/>
            </a:pPr>
            <a:r>
              <a:rPr lang="en-US" sz="3200" dirty="0" smtClean="0">
                <a:solidFill>
                  <a:schemeClr val="bg1"/>
                </a:solidFill>
              </a:rPr>
              <a:t>Preserve faith traditions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800" t="6897" r="16972"/>
          <a:stretch/>
        </p:blipFill>
        <p:spPr>
          <a:xfrm>
            <a:off x="6226629" y="1581937"/>
            <a:ext cx="5560559" cy="4670791"/>
          </a:xfrm>
          <a:prstGeom prst="rect">
            <a:avLst/>
          </a:prstGeom>
        </p:spPr>
      </p:pic>
    </p:spTree>
    <p:extLst>
      <p:ext uri="{BB962C8B-B14F-4D97-AF65-F5344CB8AC3E}">
        <p14:creationId xmlns:p14="http://schemas.microsoft.com/office/powerpoint/2010/main" val="3220867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9237" y="499567"/>
            <a:ext cx="9144000" cy="1063276"/>
          </a:xfrm>
        </p:spPr>
        <p:txBody>
          <a:bodyPr>
            <a:normAutofit/>
          </a:bodyPr>
          <a:lstStyle/>
          <a:p>
            <a:r>
              <a:rPr lang="en-GB" dirty="0" smtClean="0">
                <a:solidFill>
                  <a:schemeClr val="bg1"/>
                </a:solidFill>
              </a:rPr>
              <a:t>Mark the Youth</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Tree>
    <p:extLst>
      <p:ext uri="{BB962C8B-B14F-4D97-AF65-F5344CB8AC3E}">
        <p14:creationId xmlns:p14="http://schemas.microsoft.com/office/powerpoint/2010/main" val="2571564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9237" y="499567"/>
            <a:ext cx="9144000" cy="1063276"/>
          </a:xfrm>
        </p:spPr>
        <p:txBody>
          <a:bodyPr>
            <a:normAutofit/>
          </a:bodyPr>
          <a:lstStyle/>
          <a:p>
            <a:r>
              <a:rPr lang="en-GB" dirty="0" smtClean="0">
                <a:solidFill>
                  <a:schemeClr val="bg1"/>
                </a:solidFill>
              </a:rPr>
              <a:t>Mark the Youth</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
        <p:nvSpPr>
          <p:cNvPr id="7" name="TextBox 6"/>
          <p:cNvSpPr txBox="1"/>
          <p:nvPr/>
        </p:nvSpPr>
        <p:spPr>
          <a:xfrm>
            <a:off x="5166360" y="1562843"/>
            <a:ext cx="6675120" cy="5016758"/>
          </a:xfrm>
          <a:prstGeom prst="rect">
            <a:avLst/>
          </a:prstGeom>
          <a:solidFill>
            <a:srgbClr val="AB4733"/>
          </a:solidFill>
        </p:spPr>
        <p:txBody>
          <a:bodyPr wrap="square" rtlCol="0">
            <a:spAutoFit/>
          </a:bodyPr>
          <a:lstStyle/>
          <a:p>
            <a:r>
              <a:rPr lang="en-US" sz="3200" dirty="0">
                <a:solidFill>
                  <a:schemeClr val="bg1"/>
                </a:solidFill>
              </a:rPr>
              <a:t>The fact that such a </a:t>
            </a:r>
            <a:r>
              <a:rPr lang="en-US" sz="3200" dirty="0" smtClean="0">
                <a:solidFill>
                  <a:schemeClr val="bg1"/>
                </a:solidFill>
              </a:rPr>
              <a:t>young man </a:t>
            </a:r>
            <a:r>
              <a:rPr lang="en-US" sz="3200" dirty="0">
                <a:solidFill>
                  <a:schemeClr val="bg1"/>
                </a:solidFill>
              </a:rPr>
              <a:t>should have such an important role in the establishment of the Church, not only </a:t>
            </a:r>
            <a:r>
              <a:rPr lang="en-US" sz="3200" dirty="0" smtClean="0">
                <a:solidFill>
                  <a:schemeClr val="bg1"/>
                </a:solidFill>
              </a:rPr>
              <a:t>in Africa </a:t>
            </a:r>
            <a:r>
              <a:rPr lang="en-US" sz="3200" dirty="0">
                <a:solidFill>
                  <a:schemeClr val="bg1"/>
                </a:solidFill>
              </a:rPr>
              <a:t>but also in southern Europe and at the gateway (in Antioch) to Asia is both </a:t>
            </a:r>
            <a:r>
              <a:rPr lang="en-US" sz="3200" dirty="0" smtClean="0">
                <a:solidFill>
                  <a:schemeClr val="bg1"/>
                </a:solidFill>
              </a:rPr>
              <a:t>countercultural for </a:t>
            </a:r>
            <a:r>
              <a:rPr lang="en-US" sz="3200" dirty="0">
                <a:solidFill>
                  <a:schemeClr val="bg1"/>
                </a:solidFill>
              </a:rPr>
              <a:t>first century Middle Eastern society but also highly symbolic of the call that </a:t>
            </a:r>
            <a:r>
              <a:rPr lang="en-US" sz="3200" dirty="0" smtClean="0">
                <a:solidFill>
                  <a:schemeClr val="bg1"/>
                </a:solidFill>
              </a:rPr>
              <a:t>Jesus gave </a:t>
            </a:r>
            <a:r>
              <a:rPr lang="en-US" sz="3200" dirty="0">
                <a:solidFill>
                  <a:schemeClr val="bg1"/>
                </a:solidFill>
              </a:rPr>
              <a:t>to place the child in the </a:t>
            </a:r>
            <a:r>
              <a:rPr lang="en-US" sz="3200" dirty="0" smtClean="0">
                <a:solidFill>
                  <a:schemeClr val="bg1"/>
                </a:solidFill>
              </a:rPr>
              <a:t>midst </a:t>
            </a:r>
            <a:r>
              <a:rPr lang="en-US" sz="3200" dirty="0">
                <a:solidFill>
                  <a:schemeClr val="bg1"/>
                </a:solidFill>
              </a:rPr>
              <a:t>of our consideration of eternal matters.</a:t>
            </a:r>
            <a:endParaRPr lang="en-GB" sz="32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833" y="1562842"/>
            <a:ext cx="4826527" cy="5016759"/>
          </a:xfrm>
          <a:prstGeom prst="rect">
            <a:avLst/>
          </a:prstGeom>
        </p:spPr>
      </p:pic>
    </p:spTree>
    <p:extLst>
      <p:ext uri="{BB962C8B-B14F-4D97-AF65-F5344CB8AC3E}">
        <p14:creationId xmlns:p14="http://schemas.microsoft.com/office/powerpoint/2010/main" val="1616000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9237" y="499567"/>
            <a:ext cx="9144000" cy="1063276"/>
          </a:xfrm>
        </p:spPr>
        <p:txBody>
          <a:bodyPr>
            <a:normAutofit/>
          </a:bodyPr>
          <a:lstStyle/>
          <a:p>
            <a:r>
              <a:rPr lang="en-GB" dirty="0" smtClean="0">
                <a:solidFill>
                  <a:schemeClr val="bg1"/>
                </a:solidFill>
              </a:rPr>
              <a:t>Mark the Youth</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71447" b="11782"/>
          <a:stretch/>
        </p:blipFill>
        <p:spPr>
          <a:xfrm>
            <a:off x="509587" y="1484947"/>
            <a:ext cx="3628073" cy="513059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1970" y="1523894"/>
            <a:ext cx="7466648" cy="5052699"/>
          </a:xfrm>
          <a:prstGeom prst="rect">
            <a:avLst/>
          </a:prstGeom>
        </p:spPr>
      </p:pic>
      <p:sp>
        <p:nvSpPr>
          <p:cNvPr id="5" name="TextBox 4"/>
          <p:cNvSpPr txBox="1"/>
          <p:nvPr/>
        </p:nvSpPr>
        <p:spPr>
          <a:xfrm>
            <a:off x="1871678" y="1731119"/>
            <a:ext cx="903889" cy="276999"/>
          </a:xfrm>
          <a:prstGeom prst="rect">
            <a:avLst/>
          </a:prstGeom>
          <a:noFill/>
        </p:spPr>
        <p:txBody>
          <a:bodyPr wrap="square" rtlCol="0">
            <a:spAutoFit/>
          </a:bodyPr>
          <a:lstStyle/>
          <a:p>
            <a:r>
              <a:rPr lang="en-GB" sz="1200" b="1" dirty="0" smtClean="0">
                <a:latin typeface="Arial Black" panose="020B0A04020102020204" pitchFamily="34" charset="0"/>
              </a:rPr>
              <a:t>2015</a:t>
            </a:r>
            <a:endParaRPr lang="en-GB" sz="1200" b="1" dirty="0">
              <a:latin typeface="Arial Black" panose="020B0A04020102020204" pitchFamily="34" charset="0"/>
            </a:endParaRPr>
          </a:p>
        </p:txBody>
      </p:sp>
    </p:spTree>
    <p:extLst>
      <p:ext uri="{BB962C8B-B14F-4D97-AF65-F5344CB8AC3E}">
        <p14:creationId xmlns:p14="http://schemas.microsoft.com/office/powerpoint/2010/main" val="1768768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9237" y="499567"/>
            <a:ext cx="9144000" cy="1063276"/>
          </a:xfrm>
        </p:spPr>
        <p:txBody>
          <a:bodyPr>
            <a:normAutofit/>
          </a:bodyPr>
          <a:lstStyle/>
          <a:p>
            <a:r>
              <a:rPr lang="en-GB" dirty="0" smtClean="0">
                <a:solidFill>
                  <a:schemeClr val="bg1"/>
                </a:solidFill>
              </a:rPr>
              <a:t>Mark the Witness</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Tree>
    <p:extLst>
      <p:ext uri="{BB962C8B-B14F-4D97-AF65-F5344CB8AC3E}">
        <p14:creationId xmlns:p14="http://schemas.microsoft.com/office/powerpoint/2010/main" val="1401111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9237" y="499567"/>
            <a:ext cx="9144000" cy="1063276"/>
          </a:xfrm>
        </p:spPr>
        <p:txBody>
          <a:bodyPr>
            <a:normAutofit/>
          </a:bodyPr>
          <a:lstStyle/>
          <a:p>
            <a:r>
              <a:rPr lang="en-GB" dirty="0" smtClean="0">
                <a:solidFill>
                  <a:schemeClr val="bg1"/>
                </a:solidFill>
              </a:rPr>
              <a:t>Mark the Witness</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
        <p:nvSpPr>
          <p:cNvPr id="7" name="TextBox 6"/>
          <p:cNvSpPr txBox="1"/>
          <p:nvPr/>
        </p:nvSpPr>
        <p:spPr>
          <a:xfrm>
            <a:off x="404812" y="1562843"/>
            <a:ext cx="11573828" cy="5078313"/>
          </a:xfrm>
          <a:prstGeom prst="rect">
            <a:avLst/>
          </a:prstGeom>
          <a:solidFill>
            <a:schemeClr val="accent4">
              <a:lumMod val="75000"/>
            </a:schemeClr>
          </a:solidFill>
        </p:spPr>
        <p:txBody>
          <a:bodyPr wrap="square" rtlCol="0">
            <a:spAutoFit/>
          </a:bodyPr>
          <a:lstStyle/>
          <a:p>
            <a:r>
              <a:rPr lang="en-US" sz="3600" i="1" dirty="0">
                <a:solidFill>
                  <a:schemeClr val="bg1"/>
                </a:solidFill>
              </a:rPr>
              <a:t>“[The angel] said to [the women], ‘Do not be amazed; you seek Jesus of Nazareth, </a:t>
            </a:r>
            <a:r>
              <a:rPr lang="en-US" sz="3600" i="1" dirty="0" smtClean="0">
                <a:solidFill>
                  <a:schemeClr val="bg1"/>
                </a:solidFill>
              </a:rPr>
              <a:t>who was </a:t>
            </a:r>
            <a:r>
              <a:rPr lang="en-US" sz="3600" i="1" dirty="0">
                <a:solidFill>
                  <a:schemeClr val="bg1"/>
                </a:solidFill>
              </a:rPr>
              <a:t>crucified. He has risen, he is not here; see the place where they said him. But go, </a:t>
            </a:r>
            <a:r>
              <a:rPr lang="en-US" sz="3600" i="1" dirty="0" smtClean="0">
                <a:solidFill>
                  <a:schemeClr val="bg1"/>
                </a:solidFill>
              </a:rPr>
              <a:t>tell his </a:t>
            </a:r>
            <a:r>
              <a:rPr lang="en-US" sz="3600" i="1" dirty="0">
                <a:solidFill>
                  <a:schemeClr val="bg1"/>
                </a:solidFill>
              </a:rPr>
              <a:t>disciples and Peter that he is going before you to Galilee; there you will see him as </a:t>
            </a:r>
            <a:r>
              <a:rPr lang="en-US" sz="3600" i="1" dirty="0" smtClean="0">
                <a:solidFill>
                  <a:schemeClr val="bg1"/>
                </a:solidFill>
              </a:rPr>
              <a:t>he told </a:t>
            </a:r>
            <a:r>
              <a:rPr lang="en-US" sz="3600" i="1" dirty="0">
                <a:solidFill>
                  <a:schemeClr val="bg1"/>
                </a:solidFill>
              </a:rPr>
              <a:t>you.’ And they went out and fled from the tomb; for trembling and </a:t>
            </a:r>
            <a:r>
              <a:rPr lang="en-US" sz="3600" i="1" dirty="0" smtClean="0">
                <a:solidFill>
                  <a:schemeClr val="bg1"/>
                </a:solidFill>
              </a:rPr>
              <a:t>astonishment had </a:t>
            </a:r>
            <a:r>
              <a:rPr lang="en-US" sz="3600" i="1" dirty="0">
                <a:solidFill>
                  <a:schemeClr val="bg1"/>
                </a:solidFill>
              </a:rPr>
              <a:t>come upon them; and </a:t>
            </a:r>
            <a:r>
              <a:rPr lang="en-US" sz="3600" i="1" dirty="0"/>
              <a:t>they said nothing to anyone</a:t>
            </a:r>
            <a:r>
              <a:rPr lang="en-US" sz="3600" i="1" dirty="0">
                <a:solidFill>
                  <a:schemeClr val="bg1"/>
                </a:solidFill>
              </a:rPr>
              <a:t>, for they were afraid</a:t>
            </a:r>
            <a:r>
              <a:rPr lang="en-US" sz="3600" i="1" dirty="0" smtClean="0">
                <a:solidFill>
                  <a:schemeClr val="bg1"/>
                </a:solidFill>
              </a:rPr>
              <a:t>.”</a:t>
            </a:r>
          </a:p>
          <a:p>
            <a:pPr algn="r"/>
            <a:r>
              <a:rPr lang="en-US" sz="3600" i="1" dirty="0" smtClean="0">
                <a:solidFill>
                  <a:srgbClr val="FFFF00"/>
                </a:solidFill>
              </a:rPr>
              <a:t>Mark 16:6-8</a:t>
            </a:r>
            <a:endParaRPr lang="en-GB" sz="3600" dirty="0">
              <a:solidFill>
                <a:srgbClr val="FFFF00"/>
              </a:solidFill>
            </a:endParaRPr>
          </a:p>
        </p:txBody>
      </p:sp>
    </p:spTree>
    <p:extLst>
      <p:ext uri="{BB962C8B-B14F-4D97-AF65-F5344CB8AC3E}">
        <p14:creationId xmlns:p14="http://schemas.microsoft.com/office/powerpoint/2010/main" val="286455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0547" y="659587"/>
            <a:ext cx="9144000" cy="1063276"/>
          </a:xfrm>
        </p:spPr>
        <p:txBody>
          <a:bodyPr>
            <a:normAutofit fontScale="90000"/>
          </a:bodyPr>
          <a:lstStyle/>
          <a:p>
            <a:r>
              <a:rPr lang="en-GB" dirty="0" smtClean="0">
                <a:solidFill>
                  <a:schemeClr val="bg1"/>
                </a:solidFill>
              </a:rPr>
              <a:t>Mark and the Witness of Christian Living</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
        <p:nvSpPr>
          <p:cNvPr id="7" name="TextBox 6"/>
          <p:cNvSpPr txBox="1"/>
          <p:nvPr/>
        </p:nvSpPr>
        <p:spPr>
          <a:xfrm>
            <a:off x="393382" y="1722863"/>
            <a:ext cx="6735297" cy="4832092"/>
          </a:xfrm>
          <a:prstGeom prst="rect">
            <a:avLst/>
          </a:prstGeom>
          <a:solidFill>
            <a:schemeClr val="accent4">
              <a:lumMod val="75000"/>
            </a:schemeClr>
          </a:solidFill>
        </p:spPr>
        <p:txBody>
          <a:bodyPr wrap="square" rtlCol="0">
            <a:spAutoFit/>
          </a:bodyPr>
          <a:lstStyle/>
          <a:p>
            <a:r>
              <a:rPr lang="en-GB" sz="2800" dirty="0">
                <a:solidFill>
                  <a:schemeClr val="bg1"/>
                </a:solidFill>
              </a:rPr>
              <a:t>For a more </a:t>
            </a:r>
            <a:r>
              <a:rPr lang="en-GB" sz="2800" dirty="0" smtClean="0">
                <a:solidFill>
                  <a:schemeClr val="bg1"/>
                </a:solidFill>
              </a:rPr>
              <a:t>theologically </a:t>
            </a:r>
            <a:r>
              <a:rPr lang="en-US" sz="2800" dirty="0" smtClean="0">
                <a:solidFill>
                  <a:schemeClr val="bg1"/>
                </a:solidFill>
              </a:rPr>
              <a:t>nuanced </a:t>
            </a:r>
            <a:r>
              <a:rPr lang="en-US" sz="2800" dirty="0">
                <a:solidFill>
                  <a:schemeClr val="bg1"/>
                </a:solidFill>
              </a:rPr>
              <a:t>rationale of this focus on the witness of Christian living we turn to Tertullian </a:t>
            </a:r>
            <a:r>
              <a:rPr lang="en-US" sz="2800" dirty="0" smtClean="0">
                <a:solidFill>
                  <a:schemeClr val="bg1"/>
                </a:solidFill>
              </a:rPr>
              <a:t>who links </a:t>
            </a:r>
            <a:r>
              <a:rPr lang="en-US" sz="2800" dirty="0">
                <a:solidFill>
                  <a:schemeClr val="bg1"/>
                </a:solidFill>
              </a:rPr>
              <a:t>Christian living in an unbelieving world with the incarnation. He asserts that </a:t>
            </a:r>
            <a:r>
              <a:rPr lang="en-US" sz="2800" dirty="0" smtClean="0">
                <a:solidFill>
                  <a:schemeClr val="bg1"/>
                </a:solidFill>
              </a:rPr>
              <a:t>the Christians</a:t>
            </a:r>
            <a:r>
              <a:rPr lang="en-US" sz="2800" dirty="0">
                <a:solidFill>
                  <a:schemeClr val="bg1"/>
                </a:solidFill>
              </a:rPr>
              <a:t>’ patient approach to life, accepting suffering and even martyrdom, and </a:t>
            </a:r>
            <a:r>
              <a:rPr lang="en-US" sz="2800" dirty="0" smtClean="0">
                <a:solidFill>
                  <a:schemeClr val="bg1"/>
                </a:solidFill>
              </a:rPr>
              <a:t>looking always </a:t>
            </a:r>
            <a:r>
              <a:rPr lang="en-US" sz="2800" dirty="0">
                <a:solidFill>
                  <a:schemeClr val="bg1"/>
                </a:solidFill>
              </a:rPr>
              <a:t>to the needs of others, “attracts the heathen</a:t>
            </a:r>
            <a:r>
              <a:rPr lang="en-US" sz="2800" dirty="0" smtClean="0">
                <a:solidFill>
                  <a:schemeClr val="bg1"/>
                </a:solidFill>
              </a:rPr>
              <a:t>”, </a:t>
            </a:r>
            <a:r>
              <a:rPr lang="en-US" sz="2800" dirty="0">
                <a:solidFill>
                  <a:schemeClr val="bg1"/>
                </a:solidFill>
              </a:rPr>
              <a:t>in the same way that the life of </a:t>
            </a:r>
            <a:r>
              <a:rPr lang="en-US" sz="2800" dirty="0" smtClean="0">
                <a:solidFill>
                  <a:schemeClr val="bg1"/>
                </a:solidFill>
              </a:rPr>
              <a:t>God incarnate </a:t>
            </a:r>
            <a:r>
              <a:rPr lang="en-US" sz="2800" dirty="0">
                <a:solidFill>
                  <a:schemeClr val="bg1"/>
                </a:solidFill>
              </a:rPr>
              <a:t>in Jesus attracted the first disciples</a:t>
            </a:r>
            <a:r>
              <a:rPr lang="en-US" sz="2800" dirty="0" smtClean="0">
                <a:solidFill>
                  <a:schemeClr val="bg1"/>
                </a:solidFill>
              </a:rPr>
              <a:t>.</a:t>
            </a:r>
          </a:p>
          <a:p>
            <a:pPr algn="r"/>
            <a:r>
              <a:rPr lang="en-US" sz="2800" dirty="0" smtClean="0">
                <a:solidFill>
                  <a:srgbClr val="FFFF00"/>
                </a:solidFill>
              </a:rPr>
              <a:t>Tertullian</a:t>
            </a:r>
            <a:endParaRPr lang="en-GB" sz="2800" dirty="0">
              <a:solidFill>
                <a:srgbClr val="FFFF00"/>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480" r="14520"/>
          <a:stretch/>
        </p:blipFill>
        <p:spPr>
          <a:xfrm>
            <a:off x="7128679" y="1722863"/>
            <a:ext cx="4781380" cy="4832092"/>
          </a:xfrm>
          <a:prstGeom prst="rect">
            <a:avLst/>
          </a:prstGeom>
        </p:spPr>
      </p:pic>
    </p:spTree>
    <p:extLst>
      <p:ext uri="{BB962C8B-B14F-4D97-AF65-F5344CB8AC3E}">
        <p14:creationId xmlns:p14="http://schemas.microsoft.com/office/powerpoint/2010/main" val="2102950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7122" y="1279603"/>
            <a:ext cx="6300439" cy="4725329"/>
          </a:xfrm>
          <a:prstGeom prst="rect">
            <a:avLst/>
          </a:prstGeom>
        </p:spPr>
      </p:pic>
      <p:sp>
        <p:nvSpPr>
          <p:cNvPr id="5" name="TextBox 4"/>
          <p:cNvSpPr txBox="1"/>
          <p:nvPr/>
        </p:nvSpPr>
        <p:spPr>
          <a:xfrm>
            <a:off x="1025912" y="1179775"/>
            <a:ext cx="4025591" cy="5078313"/>
          </a:xfrm>
          <a:prstGeom prst="rect">
            <a:avLst/>
          </a:prstGeom>
          <a:noFill/>
        </p:spPr>
        <p:txBody>
          <a:bodyPr wrap="square" rtlCol="0">
            <a:spAutoFit/>
          </a:bodyPr>
          <a:lstStyle/>
          <a:p>
            <a:r>
              <a:rPr lang="en-GB" sz="5400" b="1" dirty="0">
                <a:solidFill>
                  <a:schemeClr val="bg1"/>
                </a:solidFill>
              </a:rPr>
              <a:t>Christian Witness: </a:t>
            </a:r>
            <a:endParaRPr lang="en-GB" sz="5400" b="1" dirty="0" smtClean="0">
              <a:solidFill>
                <a:schemeClr val="bg1"/>
              </a:solidFill>
            </a:endParaRPr>
          </a:p>
          <a:p>
            <a:r>
              <a:rPr lang="en-GB" sz="5400" b="1" dirty="0" smtClean="0">
                <a:solidFill>
                  <a:schemeClr val="bg1"/>
                </a:solidFill>
              </a:rPr>
              <a:t>‘</a:t>
            </a:r>
            <a:r>
              <a:rPr lang="en-GB" sz="5400" b="1" dirty="0">
                <a:solidFill>
                  <a:schemeClr val="bg1"/>
                </a:solidFill>
              </a:rPr>
              <a:t>A life worthy of the Gospel of Christ</a:t>
            </a:r>
            <a:r>
              <a:rPr lang="en-GB" sz="5400" b="1" dirty="0" smtClean="0">
                <a:solidFill>
                  <a:schemeClr val="bg1"/>
                </a:solidFill>
              </a:rPr>
              <a:t>’</a:t>
            </a:r>
          </a:p>
          <a:p>
            <a:pPr algn="r"/>
            <a:r>
              <a:rPr lang="en-GB" sz="5400" b="1" dirty="0" smtClean="0">
                <a:solidFill>
                  <a:schemeClr val="bg1"/>
                </a:solidFill>
              </a:rPr>
              <a:t> </a:t>
            </a:r>
            <a:r>
              <a:rPr lang="en-GB" sz="3200" b="1" dirty="0">
                <a:solidFill>
                  <a:schemeClr val="bg1"/>
                </a:solidFill>
              </a:rPr>
              <a:t>(Philippians 1.27)</a:t>
            </a:r>
            <a:endParaRPr lang="en-GB" sz="3200" dirty="0">
              <a:solidFill>
                <a:schemeClr val="bg1"/>
              </a:solidFill>
            </a:endParaRPr>
          </a:p>
        </p:txBody>
      </p:sp>
    </p:spTree>
    <p:extLst>
      <p:ext uri="{BB962C8B-B14F-4D97-AF65-F5344CB8AC3E}">
        <p14:creationId xmlns:p14="http://schemas.microsoft.com/office/powerpoint/2010/main" val="3351822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9237" y="499567"/>
            <a:ext cx="9144000" cy="1063276"/>
          </a:xfrm>
        </p:spPr>
        <p:txBody>
          <a:bodyPr>
            <a:normAutofit/>
          </a:bodyPr>
          <a:lstStyle/>
          <a:p>
            <a:r>
              <a:rPr lang="en-GB" dirty="0" smtClean="0">
                <a:solidFill>
                  <a:schemeClr val="bg1"/>
                </a:solidFill>
              </a:rPr>
              <a:t>Mark the Witness</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
        <p:nvSpPr>
          <p:cNvPr id="7" name="TextBox 6"/>
          <p:cNvSpPr txBox="1"/>
          <p:nvPr/>
        </p:nvSpPr>
        <p:spPr>
          <a:xfrm>
            <a:off x="4093943" y="1699478"/>
            <a:ext cx="7835298" cy="4708981"/>
          </a:xfrm>
          <a:prstGeom prst="rect">
            <a:avLst/>
          </a:prstGeom>
          <a:solidFill>
            <a:schemeClr val="accent4">
              <a:lumMod val="75000"/>
            </a:schemeClr>
          </a:solidFill>
        </p:spPr>
        <p:txBody>
          <a:bodyPr wrap="square" rtlCol="0">
            <a:spAutoFit/>
          </a:bodyPr>
          <a:lstStyle/>
          <a:p>
            <a:r>
              <a:rPr lang="en-GB" sz="3000" dirty="0"/>
              <a:t>The thesis of </a:t>
            </a:r>
            <a:r>
              <a:rPr lang="en-GB" sz="3000" dirty="0" smtClean="0"/>
              <a:t>Allan </a:t>
            </a:r>
            <a:r>
              <a:rPr lang="en-GB" sz="3000" dirty="0" err="1" smtClean="0"/>
              <a:t>Kreider’s</a:t>
            </a:r>
            <a:r>
              <a:rPr lang="en-GB" sz="3000" dirty="0" smtClean="0"/>
              <a:t> </a:t>
            </a:r>
            <a:r>
              <a:rPr lang="en-GB" sz="3000" dirty="0"/>
              <a:t>work is that the African church of the first three centuries grew because of the ‘habitus’, the ‘Christ-like’ behaviour and life-style of the Christian community which was both intriguing and attractive to those outside the faith. He maintains that the African church of those early years had no strategy for evangelism and little verbal proclamation of the gospel and yet it grew at a rate rarely seen in subsequent centuries.</a:t>
            </a:r>
            <a:endParaRPr lang="en-GB" sz="3000" dirty="0">
              <a:solidFill>
                <a:srgbClr val="FFFF00"/>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400" t="1" r="42225" b="15017"/>
          <a:stretch/>
        </p:blipFill>
        <p:spPr>
          <a:xfrm>
            <a:off x="367604" y="1699478"/>
            <a:ext cx="3594795" cy="4701322"/>
          </a:xfrm>
          <a:prstGeom prst="rect">
            <a:avLst/>
          </a:prstGeom>
        </p:spPr>
      </p:pic>
      <p:sp>
        <p:nvSpPr>
          <p:cNvPr id="6" name="TextBox 5"/>
          <p:cNvSpPr txBox="1"/>
          <p:nvPr/>
        </p:nvSpPr>
        <p:spPr>
          <a:xfrm>
            <a:off x="449399" y="1920429"/>
            <a:ext cx="3113608" cy="1077218"/>
          </a:xfrm>
          <a:prstGeom prst="rect">
            <a:avLst/>
          </a:prstGeom>
          <a:noFill/>
        </p:spPr>
        <p:txBody>
          <a:bodyPr wrap="square" rtlCol="0">
            <a:spAutoFit/>
          </a:bodyPr>
          <a:lstStyle/>
          <a:p>
            <a:r>
              <a:rPr lang="en-GB" sz="3200" b="1" dirty="0" smtClean="0">
                <a:latin typeface="Lucida Calligraphy" panose="03010101010101010101" pitchFamily="66" charset="0"/>
              </a:rPr>
              <a:t>Habitus</a:t>
            </a:r>
          </a:p>
          <a:p>
            <a:r>
              <a:rPr lang="en-GB" sz="3200" b="1" dirty="0" smtClean="0">
                <a:solidFill>
                  <a:schemeClr val="bg2">
                    <a:lumMod val="50000"/>
                  </a:schemeClr>
                </a:solidFill>
                <a:latin typeface="Lucida Calligraphy" panose="03010101010101010101" pitchFamily="66" charset="0"/>
              </a:rPr>
              <a:t>Life Witness</a:t>
            </a:r>
            <a:endParaRPr lang="en-GB" sz="3200" b="1" dirty="0">
              <a:solidFill>
                <a:schemeClr val="bg2">
                  <a:lumMod val="50000"/>
                </a:schemeClr>
              </a:solidFill>
              <a:latin typeface="Lucida Calligraphy" panose="03010101010101010101" pitchFamily="66" charset="0"/>
            </a:endParaRPr>
          </a:p>
        </p:txBody>
      </p:sp>
    </p:spTree>
    <p:extLst>
      <p:ext uri="{BB962C8B-B14F-4D97-AF65-F5344CB8AC3E}">
        <p14:creationId xmlns:p14="http://schemas.microsoft.com/office/powerpoint/2010/main" val="2143731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797" y="885777"/>
            <a:ext cx="9144000" cy="1063276"/>
          </a:xfrm>
        </p:spPr>
        <p:txBody>
          <a:bodyPr>
            <a:normAutofit fontScale="90000"/>
          </a:bodyPr>
          <a:lstStyle/>
          <a:p>
            <a:r>
              <a:rPr lang="en-GB" dirty="0" smtClean="0">
                <a:solidFill>
                  <a:schemeClr val="bg1"/>
                </a:solidFill>
              </a:rPr>
              <a:t>Mark the </a:t>
            </a:r>
            <a:br>
              <a:rPr lang="en-GB" dirty="0" smtClean="0">
                <a:solidFill>
                  <a:schemeClr val="bg1"/>
                </a:solidFill>
              </a:rPr>
            </a:br>
            <a:r>
              <a:rPr lang="en-GB" dirty="0" smtClean="0">
                <a:solidFill>
                  <a:schemeClr val="bg1"/>
                </a:solidFill>
              </a:rPr>
              <a:t>Companion &amp; Ambassador</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Tree>
    <p:extLst>
      <p:ext uri="{BB962C8B-B14F-4D97-AF65-F5344CB8AC3E}">
        <p14:creationId xmlns:p14="http://schemas.microsoft.com/office/powerpoint/2010/main" val="2297143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797" y="885777"/>
            <a:ext cx="9144000" cy="1063276"/>
          </a:xfrm>
        </p:spPr>
        <p:txBody>
          <a:bodyPr>
            <a:normAutofit fontScale="90000"/>
          </a:bodyPr>
          <a:lstStyle/>
          <a:p>
            <a:r>
              <a:rPr lang="en-GB" dirty="0" smtClean="0">
                <a:solidFill>
                  <a:schemeClr val="bg1"/>
                </a:solidFill>
              </a:rPr>
              <a:t>Mark the </a:t>
            </a:r>
            <a:br>
              <a:rPr lang="en-GB" dirty="0" smtClean="0">
                <a:solidFill>
                  <a:schemeClr val="bg1"/>
                </a:solidFill>
              </a:rPr>
            </a:br>
            <a:r>
              <a:rPr lang="en-GB" dirty="0" smtClean="0">
                <a:solidFill>
                  <a:schemeClr val="bg1"/>
                </a:solidFill>
              </a:rPr>
              <a:t>Companion &amp; Ambassador</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
        <p:nvSpPr>
          <p:cNvPr id="7" name="TextBox 6"/>
          <p:cNvSpPr txBox="1"/>
          <p:nvPr/>
        </p:nvSpPr>
        <p:spPr>
          <a:xfrm>
            <a:off x="313848" y="1957416"/>
            <a:ext cx="11573828" cy="4524315"/>
          </a:xfrm>
          <a:prstGeom prst="rect">
            <a:avLst/>
          </a:prstGeom>
          <a:solidFill>
            <a:schemeClr val="accent4">
              <a:lumMod val="40000"/>
              <a:lumOff val="60000"/>
            </a:schemeClr>
          </a:solidFill>
        </p:spPr>
        <p:txBody>
          <a:bodyPr wrap="square" rtlCol="0">
            <a:spAutoFit/>
          </a:bodyPr>
          <a:lstStyle/>
          <a:p>
            <a:r>
              <a:rPr lang="en-US" sz="3200" i="1" dirty="0" smtClean="0"/>
              <a:t>“The </a:t>
            </a:r>
            <a:r>
              <a:rPr lang="en-US" sz="3200" i="1" dirty="0"/>
              <a:t>Father sent the Son to beseech, and to be his Ambassador unto mankind. </a:t>
            </a:r>
            <a:r>
              <a:rPr lang="en-US" sz="3200" i="1" dirty="0" smtClean="0"/>
              <a:t>When then </a:t>
            </a:r>
            <a:r>
              <a:rPr lang="en-US" sz="3200" i="1" dirty="0"/>
              <a:t>He was slain and gone, we succeeded to the embassy; and in his stead and </a:t>
            </a:r>
            <a:r>
              <a:rPr lang="en-US" sz="3200" i="1" dirty="0" smtClean="0"/>
              <a:t>the Father’s </a:t>
            </a:r>
            <a:r>
              <a:rPr lang="en-US" sz="3200" i="1" dirty="0"/>
              <a:t>we beseech you. So greatly doth He prize mankind that He gave up even </a:t>
            </a:r>
            <a:r>
              <a:rPr lang="en-US" sz="3200" i="1" dirty="0" smtClean="0"/>
              <a:t>the Son</a:t>
            </a:r>
            <a:r>
              <a:rPr lang="en-US" sz="3200" i="1" dirty="0"/>
              <a:t>, and that knowing He would be slain, and made us Apostles for your sakes; so </a:t>
            </a:r>
            <a:r>
              <a:rPr lang="en-US" sz="3200" i="1" dirty="0" smtClean="0"/>
              <a:t>that he </a:t>
            </a:r>
            <a:r>
              <a:rPr lang="en-US" sz="3200" i="1" dirty="0"/>
              <a:t>said with reason, “All things are for your sakes” (2 Cor. 4:15). “We are </a:t>
            </a:r>
            <a:r>
              <a:rPr lang="en-US" sz="3200" i="1" dirty="0" smtClean="0"/>
              <a:t>therefore ambassadors </a:t>
            </a:r>
            <a:r>
              <a:rPr lang="en-US" sz="3200" i="1" dirty="0"/>
              <a:t>on behalf of Christ,” that is, instead of Christ; for we have succeeded </a:t>
            </a:r>
            <a:r>
              <a:rPr lang="en-US" sz="3200" i="1" dirty="0" smtClean="0"/>
              <a:t>to </a:t>
            </a:r>
            <a:r>
              <a:rPr lang="en-GB" sz="3200" i="1" dirty="0" smtClean="0"/>
              <a:t>his </a:t>
            </a:r>
            <a:r>
              <a:rPr lang="en-GB" sz="3200" i="1" dirty="0"/>
              <a:t>functions</a:t>
            </a:r>
            <a:r>
              <a:rPr lang="en-GB" sz="3200" dirty="0" smtClean="0"/>
              <a:t>.”</a:t>
            </a:r>
          </a:p>
          <a:p>
            <a:pPr algn="r"/>
            <a:r>
              <a:rPr lang="en-GB" sz="3200" dirty="0" smtClean="0">
                <a:solidFill>
                  <a:schemeClr val="accent5">
                    <a:lumMod val="75000"/>
                  </a:schemeClr>
                </a:solidFill>
              </a:rPr>
              <a:t>John </a:t>
            </a:r>
            <a:r>
              <a:rPr lang="en-GB" sz="3200" dirty="0" err="1" smtClean="0">
                <a:solidFill>
                  <a:schemeClr val="accent5">
                    <a:lumMod val="75000"/>
                  </a:schemeClr>
                </a:solidFill>
              </a:rPr>
              <a:t>Chysostom</a:t>
            </a:r>
            <a:endParaRPr lang="en-GB" sz="3200" dirty="0">
              <a:solidFill>
                <a:schemeClr val="accent5">
                  <a:lumMod val="75000"/>
                </a:schemeClr>
              </a:solidFill>
            </a:endParaRPr>
          </a:p>
        </p:txBody>
      </p:sp>
    </p:spTree>
    <p:extLst>
      <p:ext uri="{BB962C8B-B14F-4D97-AF65-F5344CB8AC3E}">
        <p14:creationId xmlns:p14="http://schemas.microsoft.com/office/powerpoint/2010/main" val="1960811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797" y="885777"/>
            <a:ext cx="9144000" cy="1063276"/>
          </a:xfrm>
        </p:spPr>
        <p:txBody>
          <a:bodyPr>
            <a:normAutofit fontScale="90000"/>
          </a:bodyPr>
          <a:lstStyle/>
          <a:p>
            <a:r>
              <a:rPr lang="en-GB" dirty="0" smtClean="0">
                <a:solidFill>
                  <a:schemeClr val="bg1"/>
                </a:solidFill>
              </a:rPr>
              <a:t>Mark the </a:t>
            </a:r>
            <a:br>
              <a:rPr lang="en-GB" dirty="0" smtClean="0">
                <a:solidFill>
                  <a:schemeClr val="bg1"/>
                </a:solidFill>
              </a:rPr>
            </a:br>
            <a:r>
              <a:rPr lang="en-GB" dirty="0" smtClean="0">
                <a:solidFill>
                  <a:schemeClr val="bg1"/>
                </a:solidFill>
              </a:rPr>
              <a:t>evangelist of the Spirit</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Tree>
    <p:extLst>
      <p:ext uri="{BB962C8B-B14F-4D97-AF65-F5344CB8AC3E}">
        <p14:creationId xmlns:p14="http://schemas.microsoft.com/office/powerpoint/2010/main" val="3309087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797" y="885777"/>
            <a:ext cx="9144000" cy="1063276"/>
          </a:xfrm>
        </p:spPr>
        <p:txBody>
          <a:bodyPr>
            <a:normAutofit fontScale="90000"/>
          </a:bodyPr>
          <a:lstStyle/>
          <a:p>
            <a:r>
              <a:rPr lang="en-GB" dirty="0" smtClean="0">
                <a:solidFill>
                  <a:schemeClr val="bg1"/>
                </a:solidFill>
              </a:rPr>
              <a:t>Mark the </a:t>
            </a:r>
            <a:br>
              <a:rPr lang="en-GB" dirty="0" smtClean="0">
                <a:solidFill>
                  <a:schemeClr val="bg1"/>
                </a:solidFill>
              </a:rPr>
            </a:br>
            <a:r>
              <a:rPr lang="en-GB" dirty="0" smtClean="0">
                <a:solidFill>
                  <a:schemeClr val="bg1"/>
                </a:solidFill>
              </a:rPr>
              <a:t>evangelist of the Spirit</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
        <p:nvSpPr>
          <p:cNvPr id="7" name="TextBox 6"/>
          <p:cNvSpPr txBox="1"/>
          <p:nvPr/>
        </p:nvSpPr>
        <p:spPr>
          <a:xfrm>
            <a:off x="5292091" y="2167761"/>
            <a:ext cx="6595585" cy="4524315"/>
          </a:xfrm>
          <a:prstGeom prst="rect">
            <a:avLst/>
          </a:prstGeom>
          <a:solidFill>
            <a:srgbClr val="FFC000"/>
          </a:solidFill>
        </p:spPr>
        <p:txBody>
          <a:bodyPr wrap="square" rtlCol="0">
            <a:spAutoFit/>
          </a:bodyPr>
          <a:lstStyle/>
          <a:p>
            <a:r>
              <a:rPr lang="en-US" sz="3200" dirty="0" smtClean="0"/>
              <a:t>We see </a:t>
            </a:r>
            <a:r>
              <a:rPr lang="en-US" sz="3200" dirty="0"/>
              <a:t>here in Mark </a:t>
            </a:r>
            <a:r>
              <a:rPr lang="en-US" sz="3200" dirty="0" smtClean="0"/>
              <a:t>an </a:t>
            </a:r>
            <a:r>
              <a:rPr lang="en-US" sz="3200" dirty="0"/>
              <a:t>aliveness to the </a:t>
            </a:r>
            <a:r>
              <a:rPr lang="en-US" sz="3200" dirty="0" smtClean="0"/>
              <a:t>spirit world</a:t>
            </a:r>
            <a:r>
              <a:rPr lang="en-US" sz="3200" dirty="0"/>
              <a:t>. If we allow ourselves to be immersed in the ether of Mark’s gospel we find </a:t>
            </a:r>
            <a:r>
              <a:rPr lang="en-US" sz="3200" dirty="0" smtClean="0"/>
              <a:t>ourselves in </a:t>
            </a:r>
            <a:r>
              <a:rPr lang="en-US" sz="3200" dirty="0"/>
              <a:t>a liminal place between the world of the supernatural powers – God, Satan and the </a:t>
            </a:r>
            <a:r>
              <a:rPr lang="en-US" sz="3200" dirty="0" smtClean="0"/>
              <a:t>spirits – </a:t>
            </a:r>
            <a:r>
              <a:rPr lang="en-US" sz="3200" dirty="0"/>
              <a:t>and the human world of injustice, brutality and compassion, the two world </a:t>
            </a:r>
            <a:r>
              <a:rPr lang="en-US" sz="3200" dirty="0" smtClean="0"/>
              <a:t>inexorably </a:t>
            </a:r>
            <a:r>
              <a:rPr lang="en-GB" sz="3200" dirty="0" smtClean="0"/>
              <a:t>entwined.</a:t>
            </a:r>
            <a:endParaRPr lang="en-GB" sz="3200" dirty="0">
              <a:solidFill>
                <a:schemeClr val="accent5">
                  <a:lumMod val="75000"/>
                </a:schemeClr>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0845"/>
          <a:stretch/>
        </p:blipFill>
        <p:spPr>
          <a:xfrm>
            <a:off x="257175" y="2169348"/>
            <a:ext cx="5034916" cy="4522727"/>
          </a:xfrm>
          <a:prstGeom prst="rect">
            <a:avLst/>
          </a:prstGeom>
        </p:spPr>
      </p:pic>
    </p:spTree>
    <p:extLst>
      <p:ext uri="{BB962C8B-B14F-4D97-AF65-F5344CB8AC3E}">
        <p14:creationId xmlns:p14="http://schemas.microsoft.com/office/powerpoint/2010/main" val="40514076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797" y="885777"/>
            <a:ext cx="9144000" cy="1063276"/>
          </a:xfrm>
        </p:spPr>
        <p:txBody>
          <a:bodyPr>
            <a:normAutofit fontScale="90000"/>
          </a:bodyPr>
          <a:lstStyle/>
          <a:p>
            <a:r>
              <a:rPr lang="en-GB" dirty="0" smtClean="0">
                <a:solidFill>
                  <a:schemeClr val="bg1"/>
                </a:solidFill>
              </a:rPr>
              <a:t>Mark the </a:t>
            </a:r>
            <a:br>
              <a:rPr lang="en-GB" dirty="0" smtClean="0">
                <a:solidFill>
                  <a:schemeClr val="bg1"/>
                </a:solidFill>
              </a:rPr>
            </a:br>
            <a:r>
              <a:rPr lang="en-GB" dirty="0" smtClean="0">
                <a:solidFill>
                  <a:schemeClr val="bg1"/>
                </a:solidFill>
              </a:rPr>
              <a:t>evangelist of the Spirit</a:t>
            </a:r>
            <a:endParaRPr lang="en-GB" dirty="0">
              <a:solidFill>
                <a:schemeClr val="bg1"/>
              </a:solidFill>
            </a:endParaRPr>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
        <p:nvSpPr>
          <p:cNvPr id="7" name="TextBox 6"/>
          <p:cNvSpPr txBox="1"/>
          <p:nvPr/>
        </p:nvSpPr>
        <p:spPr>
          <a:xfrm>
            <a:off x="4800601" y="2139513"/>
            <a:ext cx="6595585" cy="4401205"/>
          </a:xfrm>
          <a:prstGeom prst="rect">
            <a:avLst/>
          </a:prstGeom>
          <a:solidFill>
            <a:srgbClr val="FFC000"/>
          </a:solidFill>
        </p:spPr>
        <p:txBody>
          <a:bodyPr wrap="square" rtlCol="0">
            <a:spAutoFit/>
          </a:bodyPr>
          <a:lstStyle/>
          <a:p>
            <a:r>
              <a:rPr lang="en-US" sz="2800" dirty="0"/>
              <a:t>Mark’s gospel stands as a challenge to the duality of much of contemporary </a:t>
            </a:r>
            <a:r>
              <a:rPr lang="en-US" sz="2800" dirty="0" smtClean="0"/>
              <a:t>Western theology </a:t>
            </a:r>
            <a:r>
              <a:rPr lang="en-US" sz="2800" dirty="0"/>
              <a:t>which does not take seriously the ‘super-reality’ of the spiritual realm. As </a:t>
            </a:r>
            <a:r>
              <a:rPr lang="en-US" sz="2800" dirty="0" smtClean="0"/>
              <a:t>Orthodox theologians </a:t>
            </a:r>
            <a:r>
              <a:rPr lang="en-US" sz="2800" dirty="0"/>
              <a:t>often remind us it is the physical realm that is temporal, temporary and </a:t>
            </a:r>
            <a:r>
              <a:rPr lang="en-US" sz="2800" dirty="0" smtClean="0"/>
              <a:t>passing and </a:t>
            </a:r>
            <a:r>
              <a:rPr lang="en-US" sz="2800" dirty="0"/>
              <a:t>the spiritual realm which is eternally sustained in the life of the </a:t>
            </a:r>
            <a:r>
              <a:rPr lang="en-US" sz="2800" dirty="0" smtClean="0"/>
              <a:t>Trinity</a:t>
            </a:r>
            <a:r>
              <a:rPr lang="en-US" sz="2800" dirty="0"/>
              <a:t>, but in </a:t>
            </a:r>
            <a:r>
              <a:rPr lang="en-US" sz="2800" dirty="0" smtClean="0"/>
              <a:t>the incarnate </a:t>
            </a:r>
            <a:r>
              <a:rPr lang="en-US" sz="2800" dirty="0"/>
              <a:t>Lord the two cannot be wrenched apart.</a:t>
            </a:r>
            <a:endParaRPr lang="en-GB" sz="2800" dirty="0">
              <a:solidFill>
                <a:schemeClr val="accent5">
                  <a:lumMod val="7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044" y="2139513"/>
            <a:ext cx="2822287" cy="4429453"/>
          </a:xfrm>
          <a:prstGeom prst="rect">
            <a:avLst/>
          </a:prstGeom>
        </p:spPr>
      </p:pic>
    </p:spTree>
    <p:extLst>
      <p:ext uri="{BB962C8B-B14F-4D97-AF65-F5344CB8AC3E}">
        <p14:creationId xmlns:p14="http://schemas.microsoft.com/office/powerpoint/2010/main" val="1298150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848" y="692368"/>
            <a:ext cx="11573828" cy="1063276"/>
          </a:xfrm>
        </p:spPr>
        <p:txBody>
          <a:bodyPr>
            <a:normAutofit/>
          </a:bodyPr>
          <a:lstStyle/>
          <a:p>
            <a:r>
              <a:rPr lang="en-GB" dirty="0" smtClean="0">
                <a:solidFill>
                  <a:schemeClr val="bg1"/>
                </a:solidFill>
              </a:rPr>
              <a:t>Mark the Church Planter</a:t>
            </a:r>
            <a:endParaRPr lang="en-GB" dirty="0">
              <a:solidFill>
                <a:schemeClr val="bg1"/>
              </a:solidFill>
            </a:endParaRPr>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Tree>
    <p:extLst>
      <p:ext uri="{BB962C8B-B14F-4D97-AF65-F5344CB8AC3E}">
        <p14:creationId xmlns:p14="http://schemas.microsoft.com/office/powerpoint/2010/main" val="3882474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848" y="692368"/>
            <a:ext cx="11573828" cy="1063276"/>
          </a:xfrm>
        </p:spPr>
        <p:txBody>
          <a:bodyPr>
            <a:normAutofit/>
          </a:bodyPr>
          <a:lstStyle/>
          <a:p>
            <a:r>
              <a:rPr lang="en-GB" dirty="0" smtClean="0">
                <a:solidFill>
                  <a:schemeClr val="bg1"/>
                </a:solidFill>
              </a:rPr>
              <a:t>Mark the Church Planter</a:t>
            </a:r>
            <a:endParaRPr lang="en-GB" dirty="0">
              <a:solidFill>
                <a:schemeClr val="bg1"/>
              </a:solidFill>
            </a:endParaRPr>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
        <p:nvSpPr>
          <p:cNvPr id="7" name="TextBox 6"/>
          <p:cNvSpPr txBox="1"/>
          <p:nvPr/>
        </p:nvSpPr>
        <p:spPr>
          <a:xfrm>
            <a:off x="313848" y="1755644"/>
            <a:ext cx="7378542" cy="4893647"/>
          </a:xfrm>
          <a:prstGeom prst="rect">
            <a:avLst/>
          </a:prstGeom>
          <a:solidFill>
            <a:schemeClr val="accent2">
              <a:lumMod val="50000"/>
            </a:schemeClr>
          </a:solidFill>
        </p:spPr>
        <p:txBody>
          <a:bodyPr wrap="square" rtlCol="0">
            <a:spAutoFit/>
          </a:bodyPr>
          <a:lstStyle/>
          <a:p>
            <a:r>
              <a:rPr lang="en-US" sz="2400" dirty="0" smtClean="0">
                <a:solidFill>
                  <a:schemeClr val="bg1"/>
                </a:solidFill>
              </a:rPr>
              <a:t>In </a:t>
            </a:r>
            <a:r>
              <a:rPr lang="en-US" sz="2400" dirty="0">
                <a:solidFill>
                  <a:schemeClr val="bg1"/>
                </a:solidFill>
              </a:rPr>
              <a:t>Alexandria Mark “ordained a bishop (</a:t>
            </a:r>
            <a:r>
              <a:rPr lang="en-US" sz="2400" dirty="0" err="1">
                <a:solidFill>
                  <a:schemeClr val="bg1"/>
                </a:solidFill>
              </a:rPr>
              <a:t>Anianos</a:t>
            </a:r>
            <a:r>
              <a:rPr lang="en-US" sz="2400" dirty="0" smtClean="0">
                <a:solidFill>
                  <a:schemeClr val="bg1"/>
                </a:solidFill>
              </a:rPr>
              <a:t>), three </a:t>
            </a:r>
            <a:r>
              <a:rPr lang="en-US" sz="2400" dirty="0">
                <a:solidFill>
                  <a:schemeClr val="bg1"/>
                </a:solidFill>
              </a:rPr>
              <a:t>priests and several deacons to look after the congregation if anything befell him. </a:t>
            </a:r>
            <a:r>
              <a:rPr lang="en-US" sz="2400" dirty="0" smtClean="0">
                <a:solidFill>
                  <a:schemeClr val="bg1"/>
                </a:solidFill>
              </a:rPr>
              <a:t>He left </a:t>
            </a:r>
            <a:r>
              <a:rPr lang="en-US" sz="2400" dirty="0">
                <a:solidFill>
                  <a:schemeClr val="bg1"/>
                </a:solidFill>
              </a:rPr>
              <a:t>Alexandria to </a:t>
            </a:r>
            <a:r>
              <a:rPr lang="en-US" sz="2400" dirty="0" err="1">
                <a:solidFill>
                  <a:schemeClr val="bg1"/>
                </a:solidFill>
              </a:rPr>
              <a:t>Berce</a:t>
            </a:r>
            <a:r>
              <a:rPr lang="en-US" sz="2400" dirty="0">
                <a:solidFill>
                  <a:schemeClr val="bg1"/>
                </a:solidFill>
              </a:rPr>
              <a:t> [in the Pentapolis], then to Rome, where he met St. Peter and St</a:t>
            </a:r>
            <a:r>
              <a:rPr lang="en-US" sz="2400" dirty="0" smtClean="0">
                <a:solidFill>
                  <a:schemeClr val="bg1"/>
                </a:solidFill>
              </a:rPr>
              <a:t>. Paul </a:t>
            </a:r>
            <a:r>
              <a:rPr lang="en-US" sz="2400" dirty="0">
                <a:solidFill>
                  <a:schemeClr val="bg1"/>
                </a:solidFill>
              </a:rPr>
              <a:t>and remained there until their martyrdom in 64AD. Upon returning to Alexandria </a:t>
            </a:r>
            <a:r>
              <a:rPr lang="en-US" sz="2400" dirty="0" smtClean="0">
                <a:solidFill>
                  <a:schemeClr val="bg1"/>
                </a:solidFill>
              </a:rPr>
              <a:t>in 65AD</a:t>
            </a:r>
            <a:r>
              <a:rPr lang="en-US" sz="2400" dirty="0">
                <a:solidFill>
                  <a:schemeClr val="bg1"/>
                </a:solidFill>
              </a:rPr>
              <a:t>, St. Mark found his people firm in faith and thus decided to visit the Pentapolis. </a:t>
            </a:r>
            <a:r>
              <a:rPr lang="en-US" sz="2400" dirty="0" smtClean="0">
                <a:solidFill>
                  <a:schemeClr val="bg1"/>
                </a:solidFill>
              </a:rPr>
              <a:t>There he </a:t>
            </a:r>
            <a:r>
              <a:rPr lang="en-US" sz="2400" dirty="0">
                <a:solidFill>
                  <a:schemeClr val="bg1"/>
                </a:solidFill>
              </a:rPr>
              <a:t>spent two years preaching and performing miracles, ordaining bishops and priests </a:t>
            </a:r>
            <a:r>
              <a:rPr lang="en-US" sz="2400" dirty="0" smtClean="0">
                <a:solidFill>
                  <a:schemeClr val="bg1"/>
                </a:solidFill>
              </a:rPr>
              <a:t>and winning </a:t>
            </a:r>
            <a:r>
              <a:rPr lang="en-US" sz="2400" dirty="0">
                <a:solidFill>
                  <a:schemeClr val="bg1"/>
                </a:solidFill>
              </a:rPr>
              <a:t>more converts. Finally he returned to Alexandria and was overjoyed to find </a:t>
            </a:r>
            <a:r>
              <a:rPr lang="en-US" sz="2400" dirty="0" smtClean="0">
                <a:solidFill>
                  <a:schemeClr val="bg1"/>
                </a:solidFill>
              </a:rPr>
              <a:t>that Christians </a:t>
            </a:r>
            <a:r>
              <a:rPr lang="en-US" sz="2400" dirty="0">
                <a:solidFill>
                  <a:schemeClr val="bg1"/>
                </a:solidFill>
              </a:rPr>
              <a:t>had multiplied so much that they were able to build a considerable church in </a:t>
            </a:r>
            <a:r>
              <a:rPr lang="en-US" sz="2400" dirty="0" smtClean="0">
                <a:solidFill>
                  <a:schemeClr val="bg1"/>
                </a:solidFill>
              </a:rPr>
              <a:t>the </a:t>
            </a:r>
            <a:r>
              <a:rPr lang="en-GB" sz="2400" dirty="0" smtClean="0">
                <a:solidFill>
                  <a:schemeClr val="bg1"/>
                </a:solidFill>
              </a:rPr>
              <a:t>suburban </a:t>
            </a:r>
            <a:r>
              <a:rPr lang="en-GB" sz="2400" dirty="0">
                <a:solidFill>
                  <a:schemeClr val="bg1"/>
                </a:solidFill>
              </a:rPr>
              <a:t>district of </a:t>
            </a:r>
            <a:r>
              <a:rPr lang="en-GB" sz="2400" dirty="0" err="1">
                <a:solidFill>
                  <a:schemeClr val="bg1"/>
                </a:solidFill>
              </a:rPr>
              <a:t>Baucalis</a:t>
            </a:r>
            <a:r>
              <a:rPr lang="en-GB" sz="2400" dirty="0">
                <a:solidFill>
                  <a:schemeClr val="bg1"/>
                </a:solidFill>
              </a:rPr>
              <a:t>”</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830"/>
          <a:stretch/>
        </p:blipFill>
        <p:spPr>
          <a:xfrm>
            <a:off x="7692390" y="1755644"/>
            <a:ext cx="4219499" cy="203244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2390" y="3788093"/>
            <a:ext cx="4243474" cy="2861198"/>
          </a:xfrm>
          <a:prstGeom prst="rect">
            <a:avLst/>
          </a:prstGeom>
        </p:spPr>
      </p:pic>
    </p:spTree>
    <p:extLst>
      <p:ext uri="{BB962C8B-B14F-4D97-AF65-F5344CB8AC3E}">
        <p14:creationId xmlns:p14="http://schemas.microsoft.com/office/powerpoint/2010/main" val="222716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3507" y="603467"/>
            <a:ext cx="9144000" cy="1063276"/>
          </a:xfrm>
        </p:spPr>
        <p:txBody>
          <a:bodyPr>
            <a:normAutofit fontScale="90000"/>
          </a:bodyPr>
          <a:lstStyle/>
          <a:p>
            <a:r>
              <a:rPr lang="en-GB" dirty="0" smtClean="0">
                <a:solidFill>
                  <a:schemeClr val="bg1"/>
                </a:solidFill>
              </a:rPr>
              <a:t>Mark the Witness and Martyr</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Tree>
    <p:extLst>
      <p:ext uri="{BB962C8B-B14F-4D97-AF65-F5344CB8AC3E}">
        <p14:creationId xmlns:p14="http://schemas.microsoft.com/office/powerpoint/2010/main" val="1693972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52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3507" y="603467"/>
            <a:ext cx="9144000" cy="1063276"/>
          </a:xfrm>
        </p:spPr>
        <p:txBody>
          <a:bodyPr>
            <a:normAutofit fontScale="90000"/>
          </a:bodyPr>
          <a:lstStyle/>
          <a:p>
            <a:r>
              <a:rPr lang="en-GB" dirty="0" smtClean="0">
                <a:solidFill>
                  <a:schemeClr val="bg1"/>
                </a:solidFill>
              </a:rPr>
              <a:t>Mark the Witness and Martyr</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
        <p:nvSpPr>
          <p:cNvPr id="7" name="TextBox 6"/>
          <p:cNvSpPr txBox="1"/>
          <p:nvPr/>
        </p:nvSpPr>
        <p:spPr>
          <a:xfrm>
            <a:off x="7680960" y="5604545"/>
            <a:ext cx="3143250" cy="923330"/>
          </a:xfrm>
          <a:prstGeom prst="rect">
            <a:avLst/>
          </a:prstGeom>
          <a:solidFill>
            <a:schemeClr val="accent4">
              <a:lumMod val="40000"/>
              <a:lumOff val="60000"/>
            </a:schemeClr>
          </a:solidFill>
        </p:spPr>
        <p:txBody>
          <a:bodyPr wrap="square" rtlCol="0">
            <a:spAutoFit/>
          </a:bodyPr>
          <a:lstStyle/>
          <a:p>
            <a:r>
              <a:rPr lang="en-GB" b="1" dirty="0" smtClean="0"/>
              <a:t>The </a:t>
            </a:r>
            <a:r>
              <a:rPr lang="en-GB" b="1" dirty="0" err="1" smtClean="0"/>
              <a:t>Maryrdom</a:t>
            </a:r>
            <a:r>
              <a:rPr lang="en-GB" b="1" dirty="0" smtClean="0"/>
              <a:t> of Saint Mark</a:t>
            </a:r>
          </a:p>
          <a:p>
            <a:r>
              <a:rPr lang="en-GB" dirty="0"/>
              <a:t>b</a:t>
            </a:r>
            <a:r>
              <a:rPr lang="en-GB" dirty="0" smtClean="0"/>
              <a:t>y Fra Angelico                </a:t>
            </a:r>
            <a:r>
              <a:rPr lang="it-IT" dirty="0" smtClean="0"/>
              <a:t>1433</a:t>
            </a:r>
          </a:p>
          <a:p>
            <a:r>
              <a:rPr lang="it-IT" dirty="0" smtClean="0"/>
              <a:t>Museo </a:t>
            </a:r>
            <a:r>
              <a:rPr lang="it-IT" dirty="0"/>
              <a:t>di San Marco, Florence</a:t>
            </a:r>
            <a:endParaRPr lang="en-GB" sz="3200" dirty="0">
              <a:solidFill>
                <a:schemeClr val="accent5">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21" y="1666743"/>
            <a:ext cx="7358539" cy="4861132"/>
          </a:xfrm>
          <a:prstGeom prst="rect">
            <a:avLst/>
          </a:prstGeom>
        </p:spPr>
      </p:pic>
      <p:sp>
        <p:nvSpPr>
          <p:cNvPr id="6" name="TextBox 5"/>
          <p:cNvSpPr txBox="1"/>
          <p:nvPr/>
        </p:nvSpPr>
        <p:spPr>
          <a:xfrm>
            <a:off x="7909560" y="1883787"/>
            <a:ext cx="3960018" cy="3108543"/>
          </a:xfrm>
          <a:prstGeom prst="rect">
            <a:avLst/>
          </a:prstGeom>
          <a:solidFill>
            <a:schemeClr val="tx2">
              <a:lumMod val="75000"/>
              <a:alpha val="36000"/>
            </a:schemeClr>
          </a:solidFill>
        </p:spPr>
        <p:txBody>
          <a:bodyPr wrap="square" rtlCol="0">
            <a:spAutoFit/>
          </a:bodyPr>
          <a:lstStyle/>
          <a:p>
            <a:r>
              <a:rPr lang="en-GB" sz="2800" dirty="0" smtClean="0">
                <a:solidFill>
                  <a:schemeClr val="bg1"/>
                </a:solidFill>
              </a:rPr>
              <a:t>Mark probably witnessed the martyrdom of</a:t>
            </a:r>
          </a:p>
          <a:p>
            <a:pPr marL="285750" indent="-285750">
              <a:buFont typeface="Arial" panose="020B0604020202020204" pitchFamily="34" charset="0"/>
              <a:buChar char="•"/>
            </a:pPr>
            <a:r>
              <a:rPr lang="en-GB" sz="2800" dirty="0" smtClean="0">
                <a:solidFill>
                  <a:schemeClr val="bg1"/>
                </a:solidFill>
              </a:rPr>
              <a:t>Jesus</a:t>
            </a:r>
          </a:p>
          <a:p>
            <a:pPr marL="285750" indent="-285750">
              <a:buFont typeface="Arial" panose="020B0604020202020204" pitchFamily="34" charset="0"/>
              <a:buChar char="•"/>
            </a:pPr>
            <a:r>
              <a:rPr lang="en-GB" sz="2800" dirty="0" smtClean="0">
                <a:solidFill>
                  <a:schemeClr val="bg1"/>
                </a:solidFill>
              </a:rPr>
              <a:t>Stephen</a:t>
            </a:r>
          </a:p>
          <a:p>
            <a:pPr marL="285750" indent="-285750">
              <a:buFont typeface="Arial" panose="020B0604020202020204" pitchFamily="34" charset="0"/>
              <a:buChar char="•"/>
            </a:pPr>
            <a:r>
              <a:rPr lang="en-GB" sz="2800" dirty="0" smtClean="0">
                <a:solidFill>
                  <a:schemeClr val="bg1"/>
                </a:solidFill>
              </a:rPr>
              <a:t>Peter</a:t>
            </a:r>
          </a:p>
          <a:p>
            <a:pPr marL="285750" indent="-285750">
              <a:buFont typeface="Arial" panose="020B0604020202020204" pitchFamily="34" charset="0"/>
              <a:buChar char="•"/>
            </a:pPr>
            <a:r>
              <a:rPr lang="en-GB" sz="2800" dirty="0" smtClean="0">
                <a:solidFill>
                  <a:schemeClr val="bg1"/>
                </a:solidFill>
              </a:rPr>
              <a:t>Paul</a:t>
            </a:r>
          </a:p>
          <a:p>
            <a:r>
              <a:rPr lang="en-GB" sz="2800" dirty="0" smtClean="0">
                <a:solidFill>
                  <a:schemeClr val="bg1"/>
                </a:solidFill>
              </a:rPr>
              <a:t>and many North Africans</a:t>
            </a:r>
            <a:endParaRPr lang="en-GB" sz="2800" dirty="0">
              <a:solidFill>
                <a:schemeClr val="bg1"/>
              </a:solidFill>
            </a:endParaRPr>
          </a:p>
        </p:txBody>
      </p:sp>
    </p:spTree>
    <p:extLst>
      <p:ext uri="{BB962C8B-B14F-4D97-AF65-F5344CB8AC3E}">
        <p14:creationId xmlns:p14="http://schemas.microsoft.com/office/powerpoint/2010/main" val="1360989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2604" y="2137123"/>
            <a:ext cx="4601737" cy="4135437"/>
          </a:xfrm>
        </p:spPr>
        <p:txBody>
          <a:bodyPr>
            <a:noAutofit/>
          </a:bodyPr>
          <a:lstStyle/>
          <a:p>
            <a:pPr algn="l"/>
            <a:r>
              <a:rPr lang="en-GB" sz="8000" b="1" dirty="0" smtClean="0">
                <a:solidFill>
                  <a:schemeClr val="bg1"/>
                </a:solidFill>
              </a:rPr>
              <a:t/>
            </a:r>
            <a:br>
              <a:rPr lang="en-GB" sz="8000" b="1" dirty="0" smtClean="0">
                <a:solidFill>
                  <a:schemeClr val="bg1"/>
                </a:solidFill>
              </a:rPr>
            </a:br>
            <a:r>
              <a:rPr lang="el-GR" sz="8000" b="1" dirty="0" smtClean="0">
                <a:solidFill>
                  <a:schemeClr val="bg1"/>
                </a:solidFill>
              </a:rPr>
              <a:t>Μάρτυρας</a:t>
            </a:r>
            <a:r>
              <a:rPr lang="en-GB" sz="8000" b="1" dirty="0" smtClean="0">
                <a:solidFill>
                  <a:schemeClr val="bg1"/>
                </a:solidFill>
              </a:rPr>
              <a:t/>
            </a:r>
            <a:br>
              <a:rPr lang="en-GB" sz="8000" b="1" dirty="0" smtClean="0">
                <a:solidFill>
                  <a:schemeClr val="bg1"/>
                </a:solidFill>
              </a:rPr>
            </a:br>
            <a:r>
              <a:rPr lang="en-GB" sz="8000" b="1" dirty="0" smtClean="0">
                <a:solidFill>
                  <a:schemeClr val="bg1"/>
                </a:solidFill>
              </a:rPr>
              <a:t/>
            </a:r>
            <a:br>
              <a:rPr lang="en-GB" sz="8000" b="1" dirty="0" smtClean="0">
                <a:solidFill>
                  <a:schemeClr val="bg1"/>
                </a:solidFill>
              </a:rPr>
            </a:br>
            <a:r>
              <a:rPr lang="en-GB" sz="8000" b="1" dirty="0" smtClean="0">
                <a:solidFill>
                  <a:schemeClr val="bg1"/>
                </a:solidFill>
              </a:rPr>
              <a:t>Witness</a:t>
            </a:r>
            <a:br>
              <a:rPr lang="en-GB" sz="8000" b="1" dirty="0" smtClean="0">
                <a:solidFill>
                  <a:schemeClr val="bg1"/>
                </a:solidFill>
              </a:rPr>
            </a:br>
            <a:r>
              <a:rPr lang="en-GB" sz="8000" b="1" dirty="0" smtClean="0">
                <a:solidFill>
                  <a:schemeClr val="bg1"/>
                </a:solidFill>
              </a:rPr>
              <a:t>Martyr</a:t>
            </a:r>
            <a:endParaRPr lang="en-GB" sz="8000" b="1" dirty="0">
              <a:solidFill>
                <a:schemeClr val="bg1"/>
              </a:solidFill>
            </a:endParaRP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11" y="315641"/>
            <a:ext cx="4692186" cy="6371775"/>
          </a:xfrm>
          <a:prstGeom prst="rect">
            <a:avLst/>
          </a:prstGeom>
        </p:spPr>
      </p:pic>
    </p:spTree>
    <p:extLst>
      <p:ext uri="{BB962C8B-B14F-4D97-AF65-F5344CB8AC3E}">
        <p14:creationId xmlns:p14="http://schemas.microsoft.com/office/powerpoint/2010/main" val="37561037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3507" y="603467"/>
            <a:ext cx="9144000" cy="1063276"/>
          </a:xfrm>
        </p:spPr>
        <p:txBody>
          <a:bodyPr>
            <a:normAutofit fontScale="90000"/>
          </a:bodyPr>
          <a:lstStyle/>
          <a:p>
            <a:r>
              <a:rPr lang="en-GB" dirty="0" smtClean="0">
                <a:solidFill>
                  <a:schemeClr val="bg1"/>
                </a:solidFill>
              </a:rPr>
              <a:t>Mark the Witness and Martyr</a:t>
            </a:r>
            <a:endParaRPr lang="en-GB" dirty="0">
              <a:solidFill>
                <a:schemeClr val="bg1"/>
              </a:solidFill>
            </a:endParaRPr>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
        <p:nvSpPr>
          <p:cNvPr id="7" name="TextBox 6"/>
          <p:cNvSpPr txBox="1"/>
          <p:nvPr/>
        </p:nvSpPr>
        <p:spPr>
          <a:xfrm>
            <a:off x="525780" y="1666743"/>
            <a:ext cx="7098030" cy="5016758"/>
          </a:xfrm>
          <a:prstGeom prst="rect">
            <a:avLst/>
          </a:prstGeom>
          <a:solidFill>
            <a:schemeClr val="accent2"/>
          </a:solidFill>
        </p:spPr>
        <p:txBody>
          <a:bodyPr wrap="square" rtlCol="0">
            <a:spAutoFit/>
          </a:bodyPr>
          <a:lstStyle/>
          <a:p>
            <a:r>
              <a:rPr lang="en-US" sz="3200" dirty="0">
                <a:solidFill>
                  <a:schemeClr val="bg1"/>
                </a:solidFill>
              </a:rPr>
              <a:t>“They will deliver you up to councils</a:t>
            </a:r>
            <a:r>
              <a:rPr lang="en-US" sz="3200" dirty="0" smtClean="0">
                <a:solidFill>
                  <a:schemeClr val="bg1"/>
                </a:solidFill>
              </a:rPr>
              <a:t>; and </a:t>
            </a:r>
            <a:r>
              <a:rPr lang="en-US" sz="3200" dirty="0">
                <a:solidFill>
                  <a:schemeClr val="bg1"/>
                </a:solidFill>
              </a:rPr>
              <a:t>you will be beaten in synagogues; and you will stand before governors and kings </a:t>
            </a:r>
            <a:r>
              <a:rPr lang="en-US" sz="3200" i="1" dirty="0">
                <a:solidFill>
                  <a:schemeClr val="bg1"/>
                </a:solidFill>
              </a:rPr>
              <a:t>for </a:t>
            </a:r>
            <a:r>
              <a:rPr lang="en-US" sz="3200" i="1" dirty="0" smtClean="0">
                <a:solidFill>
                  <a:schemeClr val="bg1"/>
                </a:solidFill>
              </a:rPr>
              <a:t>my sake</a:t>
            </a:r>
            <a:r>
              <a:rPr lang="en-US" sz="3200" dirty="0">
                <a:solidFill>
                  <a:schemeClr val="bg1"/>
                </a:solidFill>
              </a:rPr>
              <a:t>, to bear testimony before </a:t>
            </a:r>
            <a:r>
              <a:rPr lang="en-US" sz="3200" dirty="0" smtClean="0">
                <a:solidFill>
                  <a:schemeClr val="bg1"/>
                </a:solidFill>
              </a:rPr>
              <a:t>them” in </a:t>
            </a:r>
            <a:r>
              <a:rPr lang="en-US" sz="3200" dirty="0">
                <a:solidFill>
                  <a:schemeClr val="bg1"/>
                </a:solidFill>
              </a:rPr>
              <a:t>Mark </a:t>
            </a:r>
            <a:r>
              <a:rPr lang="en-US" sz="3200" dirty="0" smtClean="0">
                <a:solidFill>
                  <a:schemeClr val="bg1"/>
                </a:solidFill>
              </a:rPr>
              <a:t>is </a:t>
            </a:r>
            <a:r>
              <a:rPr lang="en-US" sz="3200" dirty="0">
                <a:solidFill>
                  <a:schemeClr val="bg1"/>
                </a:solidFill>
              </a:rPr>
              <a:t>immediately followed by, “</a:t>
            </a:r>
            <a:r>
              <a:rPr lang="en-US" sz="3200" dirty="0" smtClean="0">
                <a:solidFill>
                  <a:schemeClr val="bg1"/>
                </a:solidFill>
              </a:rPr>
              <a:t>And the </a:t>
            </a:r>
            <a:r>
              <a:rPr lang="en-US" sz="3200" dirty="0">
                <a:solidFill>
                  <a:schemeClr val="bg1"/>
                </a:solidFill>
              </a:rPr>
              <a:t>gospel must first be preached to all </a:t>
            </a:r>
            <a:r>
              <a:rPr lang="en-US" sz="3200" dirty="0" smtClean="0">
                <a:solidFill>
                  <a:schemeClr val="bg1"/>
                </a:solidFill>
              </a:rPr>
              <a:t>nations” There </a:t>
            </a:r>
            <a:r>
              <a:rPr lang="en-US" sz="3200" dirty="0">
                <a:solidFill>
                  <a:schemeClr val="bg1"/>
                </a:solidFill>
              </a:rPr>
              <a:t>is </a:t>
            </a:r>
            <a:r>
              <a:rPr lang="en-US" sz="3200" dirty="0" smtClean="0">
                <a:solidFill>
                  <a:schemeClr val="bg1"/>
                </a:solidFill>
              </a:rPr>
              <a:t>no doubt </a:t>
            </a:r>
            <a:r>
              <a:rPr lang="en-US" sz="3200" dirty="0">
                <a:solidFill>
                  <a:schemeClr val="bg1"/>
                </a:solidFill>
              </a:rPr>
              <a:t>here in Mark that the suffering and death which will ultimately come is an </a:t>
            </a:r>
            <a:r>
              <a:rPr lang="en-US" sz="3200" dirty="0" smtClean="0">
                <a:solidFill>
                  <a:schemeClr val="bg1"/>
                </a:solidFill>
              </a:rPr>
              <a:t>integral part </a:t>
            </a:r>
            <a:r>
              <a:rPr lang="en-US" sz="3200" dirty="0">
                <a:solidFill>
                  <a:schemeClr val="bg1"/>
                </a:solidFill>
              </a:rPr>
              <a:t>of the witness to all nations.</a:t>
            </a:r>
            <a:endParaRPr lang="en-GB" sz="3200" dirty="0">
              <a:solidFill>
                <a:schemeClr val="bg1"/>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276"/>
          <a:stretch/>
        </p:blipFill>
        <p:spPr>
          <a:xfrm>
            <a:off x="8041416" y="1666743"/>
            <a:ext cx="3807527" cy="5016758"/>
          </a:xfrm>
          <a:prstGeom prst="rect">
            <a:avLst/>
          </a:prstGeom>
        </p:spPr>
      </p:pic>
    </p:spTree>
    <p:extLst>
      <p:ext uri="{BB962C8B-B14F-4D97-AF65-F5344CB8AC3E}">
        <p14:creationId xmlns:p14="http://schemas.microsoft.com/office/powerpoint/2010/main" val="10717370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3507" y="603467"/>
            <a:ext cx="9144000" cy="1063276"/>
          </a:xfrm>
        </p:spPr>
        <p:txBody>
          <a:bodyPr>
            <a:normAutofit fontScale="90000"/>
          </a:bodyPr>
          <a:lstStyle/>
          <a:p>
            <a:r>
              <a:rPr lang="en-GB" dirty="0" smtClean="0">
                <a:solidFill>
                  <a:schemeClr val="bg1"/>
                </a:solidFill>
              </a:rPr>
              <a:t>Mark the Witness and Martyr</a:t>
            </a:r>
            <a:endParaRPr lang="en-GB" dirty="0">
              <a:solidFill>
                <a:schemeClr val="bg1"/>
              </a:solidFill>
            </a:endParaRPr>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
        <p:nvSpPr>
          <p:cNvPr id="7" name="TextBox 6"/>
          <p:cNvSpPr txBox="1"/>
          <p:nvPr/>
        </p:nvSpPr>
        <p:spPr>
          <a:xfrm>
            <a:off x="4183117" y="1992564"/>
            <a:ext cx="7546428" cy="4524315"/>
          </a:xfrm>
          <a:prstGeom prst="rect">
            <a:avLst/>
          </a:prstGeom>
          <a:solidFill>
            <a:schemeClr val="accent2"/>
          </a:solidFill>
        </p:spPr>
        <p:txBody>
          <a:bodyPr wrap="square" rtlCol="0">
            <a:spAutoFit/>
          </a:bodyPr>
          <a:lstStyle/>
          <a:p>
            <a:r>
              <a:rPr lang="en-US" sz="3600" dirty="0" smtClean="0"/>
              <a:t>“The </a:t>
            </a:r>
            <a:r>
              <a:rPr lang="en-US" sz="3600" dirty="0"/>
              <a:t>beginning of the good news about Jesus the </a:t>
            </a:r>
            <a:r>
              <a:rPr lang="en-US" sz="3600" dirty="0" smtClean="0"/>
              <a:t>Messiah, </a:t>
            </a:r>
            <a:r>
              <a:rPr lang="en-US" sz="3600" dirty="0"/>
              <a:t>the Son of </a:t>
            </a:r>
            <a:r>
              <a:rPr lang="en-US" sz="3600" dirty="0" smtClean="0"/>
              <a:t>God”</a:t>
            </a:r>
          </a:p>
          <a:p>
            <a:pPr algn="r"/>
            <a:r>
              <a:rPr lang="en-US" sz="3600" dirty="0" smtClean="0">
                <a:solidFill>
                  <a:schemeClr val="bg1"/>
                </a:solidFill>
              </a:rPr>
              <a:t>Mark 1:1</a:t>
            </a:r>
          </a:p>
          <a:p>
            <a:r>
              <a:rPr lang="en-GB" sz="3600" dirty="0" smtClean="0"/>
              <a:t>“</a:t>
            </a:r>
            <a:r>
              <a:rPr lang="en-GB" sz="3600" dirty="0"/>
              <a:t>Whoever loses his life for my sake and the gospel’s will save </a:t>
            </a:r>
            <a:r>
              <a:rPr lang="en-GB" sz="3600" dirty="0" smtClean="0"/>
              <a:t>it”</a:t>
            </a:r>
          </a:p>
          <a:p>
            <a:pPr algn="r"/>
            <a:r>
              <a:rPr lang="en-GB" sz="3600" dirty="0" smtClean="0">
                <a:solidFill>
                  <a:schemeClr val="bg1"/>
                </a:solidFill>
              </a:rPr>
              <a:t>Mark 8:35</a:t>
            </a:r>
          </a:p>
          <a:p>
            <a:r>
              <a:rPr lang="en-GB" sz="3600" dirty="0" smtClean="0"/>
              <a:t>“</a:t>
            </a:r>
            <a:r>
              <a:rPr lang="en-GB" sz="3600" dirty="0"/>
              <a:t>Truly this man was the Son of God</a:t>
            </a:r>
            <a:r>
              <a:rPr lang="en-GB" sz="3600" dirty="0" smtClean="0"/>
              <a:t>”</a:t>
            </a:r>
          </a:p>
          <a:p>
            <a:pPr algn="r"/>
            <a:r>
              <a:rPr lang="en-GB" sz="3600" dirty="0" smtClean="0">
                <a:solidFill>
                  <a:schemeClr val="bg1"/>
                </a:solidFill>
              </a:rPr>
              <a:t>Mark 15:39</a:t>
            </a:r>
            <a:endParaRPr lang="en-US" sz="36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33" y="1822003"/>
            <a:ext cx="3531734" cy="4865436"/>
          </a:xfrm>
          <a:prstGeom prst="rect">
            <a:avLst/>
          </a:prstGeom>
        </p:spPr>
      </p:pic>
    </p:spTree>
    <p:extLst>
      <p:ext uri="{BB962C8B-B14F-4D97-AF65-F5344CB8AC3E}">
        <p14:creationId xmlns:p14="http://schemas.microsoft.com/office/powerpoint/2010/main" val="3544496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3507" y="603467"/>
            <a:ext cx="9144000" cy="1063276"/>
          </a:xfrm>
        </p:spPr>
        <p:txBody>
          <a:bodyPr>
            <a:normAutofit fontScale="90000"/>
          </a:bodyPr>
          <a:lstStyle/>
          <a:p>
            <a:r>
              <a:rPr lang="en-GB" dirty="0" smtClean="0">
                <a:solidFill>
                  <a:schemeClr val="bg1"/>
                </a:solidFill>
              </a:rPr>
              <a:t>Mark the Witness and Martyr</a:t>
            </a:r>
            <a:endParaRPr lang="en-GB" dirty="0">
              <a:solidFill>
                <a:schemeClr val="bg1"/>
              </a:solidFill>
            </a:endParaRPr>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sp>
        <p:nvSpPr>
          <p:cNvPr id="7" name="TextBox 6"/>
          <p:cNvSpPr txBox="1"/>
          <p:nvPr/>
        </p:nvSpPr>
        <p:spPr>
          <a:xfrm>
            <a:off x="4183117" y="1992564"/>
            <a:ext cx="7546428" cy="4524315"/>
          </a:xfrm>
          <a:prstGeom prst="rect">
            <a:avLst/>
          </a:prstGeom>
          <a:solidFill>
            <a:schemeClr val="accent2"/>
          </a:solidFill>
        </p:spPr>
        <p:txBody>
          <a:bodyPr wrap="square" rtlCol="0">
            <a:spAutoFit/>
          </a:bodyPr>
          <a:lstStyle/>
          <a:p>
            <a:r>
              <a:rPr lang="en-US" sz="3600" dirty="0" smtClean="0"/>
              <a:t>“The </a:t>
            </a:r>
            <a:r>
              <a:rPr lang="en-US" sz="3600" dirty="0"/>
              <a:t>beginning of the good news about Jesus the </a:t>
            </a:r>
            <a:r>
              <a:rPr lang="en-US" sz="3600" dirty="0" smtClean="0"/>
              <a:t>Messiah, </a:t>
            </a:r>
            <a:r>
              <a:rPr lang="en-US" sz="3600" dirty="0"/>
              <a:t>the </a:t>
            </a:r>
            <a:r>
              <a:rPr lang="en-US" sz="3600" dirty="0">
                <a:solidFill>
                  <a:srgbClr val="FFFF00"/>
                </a:solidFill>
              </a:rPr>
              <a:t>Son of </a:t>
            </a:r>
            <a:r>
              <a:rPr lang="en-US" sz="3600" dirty="0" smtClean="0">
                <a:solidFill>
                  <a:srgbClr val="FFFF00"/>
                </a:solidFill>
              </a:rPr>
              <a:t>God</a:t>
            </a:r>
            <a:r>
              <a:rPr lang="en-US" sz="3600" dirty="0" smtClean="0"/>
              <a:t>”</a:t>
            </a:r>
          </a:p>
          <a:p>
            <a:pPr algn="r"/>
            <a:r>
              <a:rPr lang="en-US" sz="3600" dirty="0" smtClean="0">
                <a:solidFill>
                  <a:schemeClr val="bg1"/>
                </a:solidFill>
              </a:rPr>
              <a:t>Mark 1:1</a:t>
            </a:r>
          </a:p>
          <a:p>
            <a:r>
              <a:rPr lang="en-GB" sz="3600" dirty="0" smtClean="0"/>
              <a:t>“</a:t>
            </a:r>
            <a:r>
              <a:rPr lang="en-GB" sz="3600" dirty="0"/>
              <a:t>Whoever </a:t>
            </a:r>
            <a:r>
              <a:rPr lang="en-GB" sz="3600" dirty="0">
                <a:solidFill>
                  <a:srgbClr val="FFFF00"/>
                </a:solidFill>
              </a:rPr>
              <a:t>loses his life for</a:t>
            </a:r>
            <a:r>
              <a:rPr lang="en-GB" sz="3600" dirty="0"/>
              <a:t> my sake and the </a:t>
            </a:r>
            <a:r>
              <a:rPr lang="en-GB" sz="3600" dirty="0">
                <a:solidFill>
                  <a:srgbClr val="FFFF00"/>
                </a:solidFill>
              </a:rPr>
              <a:t>gospel</a:t>
            </a:r>
            <a:r>
              <a:rPr lang="en-GB" sz="3600" dirty="0"/>
              <a:t>’s will save </a:t>
            </a:r>
            <a:r>
              <a:rPr lang="en-GB" sz="3600" dirty="0" smtClean="0"/>
              <a:t>it”</a:t>
            </a:r>
          </a:p>
          <a:p>
            <a:pPr algn="r"/>
            <a:r>
              <a:rPr lang="en-GB" sz="3600" dirty="0" smtClean="0">
                <a:solidFill>
                  <a:schemeClr val="bg1"/>
                </a:solidFill>
              </a:rPr>
              <a:t>Mark 8:35</a:t>
            </a:r>
          </a:p>
          <a:p>
            <a:r>
              <a:rPr lang="en-GB" sz="3600" dirty="0" smtClean="0"/>
              <a:t>“</a:t>
            </a:r>
            <a:r>
              <a:rPr lang="en-GB" sz="3600" dirty="0"/>
              <a:t>Truly this man was the </a:t>
            </a:r>
            <a:r>
              <a:rPr lang="en-GB" sz="3600" dirty="0">
                <a:solidFill>
                  <a:srgbClr val="FFFF00"/>
                </a:solidFill>
              </a:rPr>
              <a:t>Son of God</a:t>
            </a:r>
            <a:r>
              <a:rPr lang="en-GB" sz="3600" dirty="0" smtClean="0"/>
              <a:t>”</a:t>
            </a:r>
          </a:p>
          <a:p>
            <a:pPr algn="r"/>
            <a:r>
              <a:rPr lang="en-GB" sz="3600" dirty="0" smtClean="0">
                <a:solidFill>
                  <a:schemeClr val="bg1"/>
                </a:solidFill>
              </a:rPr>
              <a:t>Mark 15:39</a:t>
            </a:r>
            <a:endParaRPr lang="en-US" sz="36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33" y="1822003"/>
            <a:ext cx="3531734" cy="4865436"/>
          </a:xfrm>
          <a:prstGeom prst="rect">
            <a:avLst/>
          </a:prstGeom>
        </p:spPr>
      </p:pic>
    </p:spTree>
    <p:extLst>
      <p:ext uri="{BB962C8B-B14F-4D97-AF65-F5344CB8AC3E}">
        <p14:creationId xmlns:p14="http://schemas.microsoft.com/office/powerpoint/2010/main" val="21871535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7804" y="2291254"/>
            <a:ext cx="4847962" cy="4096920"/>
          </a:xfrm>
        </p:spPr>
        <p:txBody>
          <a:bodyPr>
            <a:noAutofit/>
          </a:bodyPr>
          <a:lstStyle/>
          <a:p>
            <a:pPr algn="l"/>
            <a:r>
              <a:rPr lang="en-GB" b="1" dirty="0" smtClean="0">
                <a:solidFill>
                  <a:schemeClr val="bg1"/>
                </a:solidFill>
              </a:rPr>
              <a:t>African</a:t>
            </a:r>
            <a:br>
              <a:rPr lang="en-GB" b="1" dirty="0" smtClean="0">
                <a:solidFill>
                  <a:schemeClr val="bg1"/>
                </a:solidFill>
              </a:rPr>
            </a:br>
            <a:r>
              <a:rPr lang="en-GB" b="1" dirty="0" smtClean="0">
                <a:solidFill>
                  <a:schemeClr val="bg1"/>
                </a:solidFill>
              </a:rPr>
              <a:t>Young</a:t>
            </a:r>
            <a:br>
              <a:rPr lang="en-GB" b="1" dirty="0" smtClean="0">
                <a:solidFill>
                  <a:schemeClr val="bg1"/>
                </a:solidFill>
              </a:rPr>
            </a:br>
            <a:r>
              <a:rPr lang="en-GB" b="1" dirty="0" smtClean="0">
                <a:solidFill>
                  <a:schemeClr val="bg1"/>
                </a:solidFill>
              </a:rPr>
              <a:t>Witness</a:t>
            </a:r>
            <a:br>
              <a:rPr lang="en-GB" b="1" dirty="0" smtClean="0">
                <a:solidFill>
                  <a:schemeClr val="bg1"/>
                </a:solidFill>
              </a:rPr>
            </a:br>
            <a:r>
              <a:rPr lang="en-GB" b="1" dirty="0" smtClean="0">
                <a:solidFill>
                  <a:schemeClr val="bg1"/>
                </a:solidFill>
              </a:rPr>
              <a:t>Martyr</a:t>
            </a:r>
            <a:endParaRPr lang="en-GB"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11" y="315641"/>
            <a:ext cx="4692186" cy="6371775"/>
          </a:xfrm>
          <a:prstGeom prst="rect">
            <a:avLst/>
          </a:prstGeom>
        </p:spPr>
      </p:pic>
      <p:sp>
        <p:nvSpPr>
          <p:cNvPr id="5" name="TextBox 4"/>
          <p:cNvSpPr txBox="1"/>
          <p:nvPr/>
        </p:nvSpPr>
        <p:spPr>
          <a:xfrm>
            <a:off x="6505904" y="1051034"/>
            <a:ext cx="5412828" cy="1569660"/>
          </a:xfrm>
          <a:prstGeom prst="rect">
            <a:avLst/>
          </a:prstGeom>
          <a:noFill/>
        </p:spPr>
        <p:txBody>
          <a:bodyPr wrap="square" rtlCol="0">
            <a:spAutoFit/>
          </a:bodyPr>
          <a:lstStyle/>
          <a:p>
            <a:r>
              <a:rPr lang="en-GB" sz="4800" dirty="0" smtClean="0">
                <a:solidFill>
                  <a:srgbClr val="FFFF00"/>
                </a:solidFill>
              </a:rPr>
              <a:t>Mark, </a:t>
            </a:r>
          </a:p>
          <a:p>
            <a:r>
              <a:rPr lang="en-GB" sz="4800" dirty="0" smtClean="0">
                <a:solidFill>
                  <a:srgbClr val="FFFF00"/>
                </a:solidFill>
              </a:rPr>
              <a:t>Bishop of Alexandria</a:t>
            </a:r>
            <a:endParaRPr lang="en-GB" sz="4800" dirty="0">
              <a:solidFill>
                <a:srgbClr val="FFFF00"/>
              </a:solidFill>
            </a:endParaRPr>
          </a:p>
        </p:txBody>
      </p:sp>
    </p:spTree>
    <p:extLst>
      <p:ext uri="{BB962C8B-B14F-4D97-AF65-F5344CB8AC3E}">
        <p14:creationId xmlns:p14="http://schemas.microsoft.com/office/powerpoint/2010/main" val="103725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711" y="3090041"/>
            <a:ext cx="11593510" cy="3455788"/>
          </a:xfrm>
        </p:spPr>
        <p:txBody>
          <a:bodyPr>
            <a:noAutofit/>
          </a:bodyPr>
          <a:lstStyle/>
          <a:p>
            <a:pPr algn="l"/>
            <a:r>
              <a:rPr lang="en-GB" sz="3600" b="1" i="1" dirty="0">
                <a:solidFill>
                  <a:schemeClr val="bg1"/>
                </a:solidFill>
              </a:rPr>
              <a:t>The rapid spread of early African Christianity was due in part to the </a:t>
            </a:r>
            <a:r>
              <a:rPr lang="en-GB" sz="3600" b="1" i="1" dirty="0" err="1">
                <a:solidFill>
                  <a:schemeClr val="bg1"/>
                </a:solidFill>
              </a:rPr>
              <a:t>heartbreaking</a:t>
            </a:r>
            <a:r>
              <a:rPr lang="en-GB" sz="3600" b="1" i="1" dirty="0">
                <a:solidFill>
                  <a:schemeClr val="bg1"/>
                </a:solidFill>
              </a:rPr>
              <a:t> African history of </a:t>
            </a:r>
            <a:r>
              <a:rPr lang="en-GB" sz="3600" b="1" i="1" dirty="0" smtClean="0">
                <a:solidFill>
                  <a:schemeClr val="bg1"/>
                </a:solidFill>
              </a:rPr>
              <a:t>martyrdom … For </a:t>
            </a:r>
            <a:r>
              <a:rPr lang="en-GB" sz="3600" b="1" i="1" dirty="0">
                <a:solidFill>
                  <a:schemeClr val="bg1"/>
                </a:solidFill>
              </a:rPr>
              <a:t>African believers the martyrs pointed to the continuity of the communion of </a:t>
            </a:r>
            <a:r>
              <a:rPr lang="en-GB" sz="3600" b="1" i="1" dirty="0" smtClean="0">
                <a:solidFill>
                  <a:schemeClr val="bg1"/>
                </a:solidFill>
              </a:rPr>
              <a:t>saints ... </a:t>
            </a:r>
            <a:r>
              <a:rPr lang="en-GB" sz="3600" b="1" i="1" dirty="0">
                <a:solidFill>
                  <a:schemeClr val="bg1"/>
                </a:solidFill>
              </a:rPr>
              <a:t>They evoked a luminous awareness of their relation with esteemed </a:t>
            </a:r>
            <a:r>
              <a:rPr lang="en-GB" sz="3600" b="1" i="1" dirty="0" smtClean="0">
                <a:solidFill>
                  <a:schemeClr val="bg1"/>
                </a:solidFill>
              </a:rPr>
              <a:t>ancestors …</a:t>
            </a:r>
            <a:r>
              <a:rPr lang="en-GB" sz="3600" b="1" i="1" dirty="0">
                <a:solidFill>
                  <a:schemeClr val="bg1"/>
                </a:solidFill>
              </a:rPr>
              <a:t>The readiness to die for the sake of the truth is intrinsic to baptismal faith</a:t>
            </a:r>
            <a:r>
              <a:rPr lang="en-GB" sz="3600" b="1" i="1" dirty="0" smtClean="0">
                <a:solidFill>
                  <a:schemeClr val="bg1"/>
                </a:solidFill>
              </a:rPr>
              <a:t>.</a:t>
            </a:r>
            <a:br>
              <a:rPr lang="en-GB" sz="3600" b="1" i="1" dirty="0" smtClean="0">
                <a:solidFill>
                  <a:schemeClr val="bg1"/>
                </a:solidFill>
              </a:rPr>
            </a:br>
            <a:r>
              <a:rPr lang="en-GB" sz="3600" b="1" i="1" dirty="0" smtClean="0">
                <a:solidFill>
                  <a:schemeClr val="bg1"/>
                </a:solidFill>
              </a:rPr>
              <a:t>                                                                                      </a:t>
            </a:r>
            <a:r>
              <a:rPr lang="en-GB" sz="3600" dirty="0" smtClean="0">
                <a:solidFill>
                  <a:srgbClr val="FFFF00"/>
                </a:solidFill>
              </a:rPr>
              <a:t>Thomas Oden </a:t>
            </a:r>
            <a:endParaRPr lang="en-GB" sz="3600"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11" y="315641"/>
            <a:ext cx="1713786" cy="2327243"/>
          </a:xfrm>
          <a:prstGeom prst="rect">
            <a:avLst/>
          </a:prstGeom>
        </p:spPr>
      </p:pic>
      <p:sp>
        <p:nvSpPr>
          <p:cNvPr id="5" name="TextBox 4"/>
          <p:cNvSpPr txBox="1"/>
          <p:nvPr/>
        </p:nvSpPr>
        <p:spPr>
          <a:xfrm>
            <a:off x="2322786" y="1073224"/>
            <a:ext cx="5412828" cy="1569660"/>
          </a:xfrm>
          <a:prstGeom prst="rect">
            <a:avLst/>
          </a:prstGeom>
          <a:noFill/>
        </p:spPr>
        <p:txBody>
          <a:bodyPr wrap="square" rtlCol="0">
            <a:spAutoFit/>
          </a:bodyPr>
          <a:lstStyle/>
          <a:p>
            <a:r>
              <a:rPr lang="en-GB" sz="4800" dirty="0" smtClean="0">
                <a:solidFill>
                  <a:srgbClr val="FFFF00"/>
                </a:solidFill>
              </a:rPr>
              <a:t>Mark, </a:t>
            </a:r>
          </a:p>
          <a:p>
            <a:r>
              <a:rPr lang="en-GB" sz="4800" dirty="0" smtClean="0">
                <a:solidFill>
                  <a:srgbClr val="FFFF00"/>
                </a:solidFill>
              </a:rPr>
              <a:t>Bishop of Alexandria</a:t>
            </a:r>
            <a:endParaRPr lang="en-GB" sz="4800" dirty="0">
              <a:solidFill>
                <a:srgbClr val="FFFF00"/>
              </a:solidFill>
            </a:endParaRPr>
          </a:p>
        </p:txBody>
      </p:sp>
    </p:spTree>
    <p:extLst>
      <p:ext uri="{BB962C8B-B14F-4D97-AF65-F5344CB8AC3E}">
        <p14:creationId xmlns:p14="http://schemas.microsoft.com/office/powerpoint/2010/main" val="3903165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711" y="3237186"/>
            <a:ext cx="11467386" cy="3455788"/>
          </a:xfrm>
        </p:spPr>
        <p:txBody>
          <a:bodyPr>
            <a:noAutofit/>
          </a:bodyPr>
          <a:lstStyle/>
          <a:p>
            <a:pPr algn="l"/>
            <a:r>
              <a:rPr lang="en-GB" sz="2800" b="1" i="1" dirty="0">
                <a:solidFill>
                  <a:schemeClr val="bg1"/>
                </a:solidFill>
              </a:rPr>
              <a:t>The meaning of the struggle of the early African martyrs begs to be understood in modern Africa. It was a countercultural, risk-laden, sacrificial, pre-</a:t>
            </a:r>
            <a:r>
              <a:rPr lang="en-GB" sz="2800" b="1" i="1" dirty="0" err="1">
                <a:solidFill>
                  <a:schemeClr val="bg1"/>
                </a:solidFill>
              </a:rPr>
              <a:t>Constantinian</a:t>
            </a:r>
            <a:r>
              <a:rPr lang="en-GB" sz="2800" b="1" i="1" dirty="0">
                <a:solidFill>
                  <a:schemeClr val="bg1"/>
                </a:solidFill>
              </a:rPr>
              <a:t> struggle for integrity in the face of over-whelming political power. … It was amid that period of martyrdom that the teachings of African orthodoxy were decisively refined. It was in that context that Africa gave birth to the enduring ecumenical doctrines of creation, providence, sin, atonement, resurrection and the church – its liturgy, </a:t>
            </a:r>
            <a:r>
              <a:rPr lang="en-GB" sz="2800" b="1" i="1" dirty="0" err="1">
                <a:solidFill>
                  <a:schemeClr val="bg1"/>
                </a:solidFill>
              </a:rPr>
              <a:t>eucharistic</a:t>
            </a:r>
            <a:r>
              <a:rPr lang="en-GB" sz="2800" b="1" i="1" dirty="0">
                <a:solidFill>
                  <a:schemeClr val="bg1"/>
                </a:solidFill>
              </a:rPr>
              <a:t> life, teaching and discipleship, refined by the fires of African experience. Living towards eternal life through death became the experiential basis for translating the Christian gospel into African </a:t>
            </a:r>
            <a:r>
              <a:rPr lang="en-GB" sz="2800" b="1" i="1" dirty="0" smtClean="0">
                <a:solidFill>
                  <a:schemeClr val="bg1"/>
                </a:solidFill>
              </a:rPr>
              <a:t>terms                                                                                    </a:t>
            </a:r>
            <a:r>
              <a:rPr lang="en-GB" sz="2800" dirty="0" smtClean="0">
                <a:solidFill>
                  <a:srgbClr val="FFFF00"/>
                </a:solidFill>
              </a:rPr>
              <a:t>Thomas Oden</a:t>
            </a:r>
            <a:endParaRPr lang="en-GB" sz="2800"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11" y="315641"/>
            <a:ext cx="1713786" cy="2327243"/>
          </a:xfrm>
          <a:prstGeom prst="rect">
            <a:avLst/>
          </a:prstGeom>
        </p:spPr>
      </p:pic>
      <p:sp>
        <p:nvSpPr>
          <p:cNvPr id="5" name="TextBox 4"/>
          <p:cNvSpPr txBox="1"/>
          <p:nvPr/>
        </p:nvSpPr>
        <p:spPr>
          <a:xfrm>
            <a:off x="2322786" y="1073224"/>
            <a:ext cx="5412828" cy="1569660"/>
          </a:xfrm>
          <a:prstGeom prst="rect">
            <a:avLst/>
          </a:prstGeom>
          <a:noFill/>
        </p:spPr>
        <p:txBody>
          <a:bodyPr wrap="square" rtlCol="0">
            <a:spAutoFit/>
          </a:bodyPr>
          <a:lstStyle/>
          <a:p>
            <a:r>
              <a:rPr lang="en-GB" sz="4800" dirty="0" smtClean="0">
                <a:solidFill>
                  <a:srgbClr val="FFFF00"/>
                </a:solidFill>
              </a:rPr>
              <a:t>Mark, </a:t>
            </a:r>
          </a:p>
          <a:p>
            <a:r>
              <a:rPr lang="en-GB" sz="4800" dirty="0" smtClean="0">
                <a:solidFill>
                  <a:srgbClr val="FFFF00"/>
                </a:solidFill>
              </a:rPr>
              <a:t>Bishop of Alexandria</a:t>
            </a:r>
            <a:endParaRPr lang="en-GB" sz="4800" dirty="0">
              <a:solidFill>
                <a:srgbClr val="FFFF00"/>
              </a:solidFill>
            </a:endParaRPr>
          </a:p>
        </p:txBody>
      </p:sp>
    </p:spTree>
    <p:extLst>
      <p:ext uri="{BB962C8B-B14F-4D97-AF65-F5344CB8AC3E}">
        <p14:creationId xmlns:p14="http://schemas.microsoft.com/office/powerpoint/2010/main" val="7511807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7804" y="2291254"/>
            <a:ext cx="4847962" cy="4096920"/>
          </a:xfrm>
        </p:spPr>
        <p:txBody>
          <a:bodyPr>
            <a:noAutofit/>
          </a:bodyPr>
          <a:lstStyle/>
          <a:p>
            <a:pPr algn="l"/>
            <a:r>
              <a:rPr lang="en-GB" b="1" dirty="0" smtClean="0">
                <a:solidFill>
                  <a:schemeClr val="bg1"/>
                </a:solidFill>
              </a:rPr>
              <a:t>A life worthy of the Gospel of Christ</a:t>
            </a:r>
            <a:endParaRPr lang="en-GB"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11" y="315641"/>
            <a:ext cx="4692186" cy="6371775"/>
          </a:xfrm>
          <a:prstGeom prst="rect">
            <a:avLst/>
          </a:prstGeom>
        </p:spPr>
      </p:pic>
      <p:sp>
        <p:nvSpPr>
          <p:cNvPr id="5" name="TextBox 4"/>
          <p:cNvSpPr txBox="1"/>
          <p:nvPr/>
        </p:nvSpPr>
        <p:spPr>
          <a:xfrm>
            <a:off x="6505904" y="1051034"/>
            <a:ext cx="5412828" cy="1569660"/>
          </a:xfrm>
          <a:prstGeom prst="rect">
            <a:avLst/>
          </a:prstGeom>
          <a:noFill/>
        </p:spPr>
        <p:txBody>
          <a:bodyPr wrap="square" rtlCol="0">
            <a:spAutoFit/>
          </a:bodyPr>
          <a:lstStyle/>
          <a:p>
            <a:r>
              <a:rPr lang="en-GB" sz="4800" dirty="0" smtClean="0">
                <a:solidFill>
                  <a:srgbClr val="FFFF00"/>
                </a:solidFill>
              </a:rPr>
              <a:t>Mark, </a:t>
            </a:r>
          </a:p>
          <a:p>
            <a:r>
              <a:rPr lang="en-GB" sz="4800" dirty="0" smtClean="0">
                <a:solidFill>
                  <a:srgbClr val="FFFF00"/>
                </a:solidFill>
              </a:rPr>
              <a:t>Bishop of Alexandria</a:t>
            </a:r>
            <a:endParaRPr lang="en-GB" sz="4800" dirty="0">
              <a:solidFill>
                <a:srgbClr val="FFFF00"/>
              </a:solidFill>
            </a:endParaRPr>
          </a:p>
        </p:txBody>
      </p:sp>
    </p:spTree>
    <p:extLst>
      <p:ext uri="{BB962C8B-B14F-4D97-AF65-F5344CB8AC3E}">
        <p14:creationId xmlns:p14="http://schemas.microsoft.com/office/powerpoint/2010/main" val="3944026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72855" y="4705624"/>
            <a:ext cx="4267200" cy="1655762"/>
          </a:xfrm>
        </p:spPr>
        <p:txBody>
          <a:bodyPr>
            <a:normAutofit fontScale="92500" lnSpcReduction="10000"/>
          </a:bodyPr>
          <a:lstStyle/>
          <a:p>
            <a:pPr algn="l"/>
            <a:r>
              <a:rPr lang="en-GB" dirty="0" smtClean="0">
                <a:solidFill>
                  <a:schemeClr val="bg1"/>
                </a:solidFill>
              </a:rPr>
              <a:t>© Revd Canon Mark Oxbrow</a:t>
            </a:r>
          </a:p>
          <a:p>
            <a:pPr algn="l"/>
            <a:r>
              <a:rPr lang="en-GB" dirty="0" smtClean="0">
                <a:solidFill>
                  <a:schemeClr val="bg1"/>
                </a:solidFill>
              </a:rPr>
              <a:t>Oxford Centre for Mission Studies</a:t>
            </a:r>
          </a:p>
          <a:p>
            <a:pPr algn="l"/>
            <a:r>
              <a:rPr lang="en-GB" dirty="0" smtClean="0">
                <a:solidFill>
                  <a:schemeClr val="bg1"/>
                </a:solidFill>
              </a:rPr>
              <a:t>Oxford, UK</a:t>
            </a:r>
          </a:p>
          <a:p>
            <a:pPr algn="l"/>
            <a:r>
              <a:rPr lang="en-GB" dirty="0" smtClean="0">
                <a:solidFill>
                  <a:schemeClr val="bg1"/>
                </a:solidFill>
              </a:rPr>
              <a:t>moxbrow@ocms.ac.uk</a:t>
            </a:r>
            <a:endParaRPr lang="en-GB" dirty="0">
              <a:solidFill>
                <a:schemeClr val="bg1"/>
              </a:solidFill>
            </a:endParaRPr>
          </a:p>
        </p:txBody>
      </p:sp>
    </p:spTree>
    <p:extLst>
      <p:ext uri="{BB962C8B-B14F-4D97-AF65-F5344CB8AC3E}">
        <p14:creationId xmlns:p14="http://schemas.microsoft.com/office/powerpoint/2010/main" val="2856396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17865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a:xfrm>
            <a:off x="631902" y="754373"/>
            <a:ext cx="4709531" cy="1866164"/>
          </a:xfrm>
        </p:spPr>
        <p:txBody>
          <a:bodyPr>
            <a:noAutofit/>
          </a:bodyPr>
          <a:lstStyle/>
          <a:p>
            <a:pPr algn="l"/>
            <a:r>
              <a:rPr lang="en-GB" sz="4200" dirty="0">
                <a:solidFill>
                  <a:schemeClr val="bg1"/>
                </a:solidFill>
              </a:rPr>
              <a:t>“</a:t>
            </a:r>
            <a:r>
              <a:rPr lang="en-GB" sz="4200" i="1" dirty="0">
                <a:solidFill>
                  <a:schemeClr val="bg1"/>
                </a:solidFill>
              </a:rPr>
              <a:t>But you will </a:t>
            </a:r>
            <a:r>
              <a:rPr lang="en-GB" sz="4200" i="1" dirty="0" smtClean="0">
                <a:solidFill>
                  <a:schemeClr val="bg1"/>
                </a:solidFill>
              </a:rPr>
              <a:t>receive </a:t>
            </a:r>
            <a:r>
              <a:rPr lang="en-US" sz="4200" i="1" dirty="0" smtClean="0">
                <a:solidFill>
                  <a:schemeClr val="bg1"/>
                </a:solidFill>
              </a:rPr>
              <a:t>power </a:t>
            </a:r>
            <a:r>
              <a:rPr lang="en-US" sz="4200" i="1" dirty="0">
                <a:solidFill>
                  <a:schemeClr val="bg1"/>
                </a:solidFill>
              </a:rPr>
              <a:t>when the Holy Spirit comes on you; and you will be my </a:t>
            </a:r>
            <a:r>
              <a:rPr lang="en-US" sz="4200" i="1" dirty="0">
                <a:solidFill>
                  <a:srgbClr val="FFFF00"/>
                </a:solidFill>
              </a:rPr>
              <a:t>witnesses</a:t>
            </a:r>
            <a:r>
              <a:rPr lang="en-US" sz="4200" i="1" dirty="0">
                <a:solidFill>
                  <a:schemeClr val="bg1"/>
                </a:solidFill>
              </a:rPr>
              <a:t> in </a:t>
            </a:r>
            <a:r>
              <a:rPr lang="en-US" sz="4200" i="1" dirty="0" smtClean="0">
                <a:solidFill>
                  <a:schemeClr val="bg1"/>
                </a:solidFill>
              </a:rPr>
              <a:t>Jerusalem</a:t>
            </a:r>
            <a:r>
              <a:rPr lang="en-US" sz="4200" i="1" dirty="0">
                <a:solidFill>
                  <a:schemeClr val="bg1"/>
                </a:solidFill>
              </a:rPr>
              <a:t>, and in all </a:t>
            </a:r>
            <a:r>
              <a:rPr lang="en-US" sz="4200" i="1" dirty="0" smtClean="0">
                <a:solidFill>
                  <a:schemeClr val="bg1"/>
                </a:solidFill>
              </a:rPr>
              <a:t>Judea and </a:t>
            </a:r>
            <a:r>
              <a:rPr lang="en-US" sz="4200" i="1" dirty="0">
                <a:solidFill>
                  <a:schemeClr val="bg1"/>
                </a:solidFill>
              </a:rPr>
              <a:t>Samaria, and to the ends of the </a:t>
            </a:r>
            <a:r>
              <a:rPr lang="en-US" sz="4200" i="1" dirty="0" smtClean="0">
                <a:solidFill>
                  <a:schemeClr val="bg1"/>
                </a:solidFill>
              </a:rPr>
              <a:t>earth</a:t>
            </a:r>
            <a:r>
              <a:rPr lang="en-US" sz="4200" dirty="0" smtClean="0">
                <a:solidFill>
                  <a:schemeClr val="bg1"/>
                </a:solidFill>
              </a:rPr>
              <a:t>.“</a:t>
            </a:r>
          </a:p>
          <a:p>
            <a:pPr algn="r"/>
            <a:r>
              <a:rPr lang="en-US" sz="4200" dirty="0" smtClean="0">
                <a:solidFill>
                  <a:schemeClr val="accent4">
                    <a:lumMod val="60000"/>
                    <a:lumOff val="40000"/>
                  </a:schemeClr>
                </a:solidFill>
              </a:rPr>
              <a:t>Acts 1:8</a:t>
            </a:r>
            <a:endParaRPr lang="en-GB" sz="4200" dirty="0">
              <a:solidFill>
                <a:schemeClr val="accent4">
                  <a:lumMod val="60000"/>
                  <a:lumOff val="40000"/>
                </a:schemeClr>
              </a:solidFill>
            </a:endParaRPr>
          </a:p>
        </p:txBody>
      </p:sp>
    </p:spTree>
    <p:extLst>
      <p:ext uri="{BB962C8B-B14F-4D97-AF65-F5344CB8AC3E}">
        <p14:creationId xmlns:p14="http://schemas.microsoft.com/office/powerpoint/2010/main" val="1276929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5" name="Rectangular Callout 4"/>
          <p:cNvSpPr/>
          <p:nvPr/>
        </p:nvSpPr>
        <p:spPr>
          <a:xfrm>
            <a:off x="7649738" y="932792"/>
            <a:ext cx="4378713" cy="5501461"/>
          </a:xfrm>
          <a:prstGeom prst="wedgeRectCallout">
            <a:avLst>
              <a:gd name="adj1" fmla="val -151180"/>
              <a:gd name="adj2" fmla="val -4315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dirty="0" smtClean="0">
                <a:solidFill>
                  <a:schemeClr val="tx1"/>
                </a:solidFill>
              </a:rPr>
              <a:t>Not an</a:t>
            </a:r>
          </a:p>
          <a:p>
            <a:r>
              <a:rPr lang="en-GB" sz="4800" dirty="0" smtClean="0">
                <a:solidFill>
                  <a:schemeClr val="tx1"/>
                </a:solidFill>
              </a:rPr>
              <a:t>* Option</a:t>
            </a:r>
          </a:p>
          <a:p>
            <a:r>
              <a:rPr lang="en-GB" sz="4800" dirty="0" smtClean="0">
                <a:solidFill>
                  <a:schemeClr val="tx1"/>
                </a:solidFill>
              </a:rPr>
              <a:t>* Choice</a:t>
            </a:r>
          </a:p>
          <a:p>
            <a:r>
              <a:rPr lang="en-GB" sz="4800" dirty="0" smtClean="0">
                <a:solidFill>
                  <a:schemeClr val="tx1"/>
                </a:solidFill>
              </a:rPr>
              <a:t>* Response or</a:t>
            </a:r>
          </a:p>
          <a:p>
            <a:r>
              <a:rPr lang="en-GB" sz="4800" dirty="0" smtClean="0">
                <a:solidFill>
                  <a:schemeClr val="tx1"/>
                </a:solidFill>
              </a:rPr>
              <a:t>* Command</a:t>
            </a:r>
          </a:p>
          <a:p>
            <a:r>
              <a:rPr lang="en-GB" sz="4800" dirty="0" smtClean="0">
                <a:solidFill>
                  <a:schemeClr val="tx1"/>
                </a:solidFill>
              </a:rPr>
              <a:t>but a </a:t>
            </a:r>
          </a:p>
          <a:p>
            <a:r>
              <a:rPr lang="en-GB" sz="4800" b="1" dirty="0" smtClean="0">
                <a:solidFill>
                  <a:srgbClr val="FF0000"/>
                </a:solidFill>
              </a:rPr>
              <a:t>Promise</a:t>
            </a:r>
            <a:endParaRPr lang="en-GB" sz="4800" b="1" dirty="0">
              <a:solidFill>
                <a:srgbClr val="FF0000"/>
              </a:solidFill>
            </a:endParaRPr>
          </a:p>
        </p:txBody>
      </p:sp>
      <p:sp>
        <p:nvSpPr>
          <p:cNvPr id="3" name="Subtitle 2"/>
          <p:cNvSpPr>
            <a:spLocks noGrp="1"/>
          </p:cNvSpPr>
          <p:nvPr>
            <p:ph type="subTitle" idx="1"/>
          </p:nvPr>
        </p:nvSpPr>
        <p:spPr>
          <a:xfrm>
            <a:off x="631902" y="754373"/>
            <a:ext cx="4709531" cy="1866164"/>
          </a:xfrm>
        </p:spPr>
        <p:txBody>
          <a:bodyPr>
            <a:noAutofit/>
          </a:bodyPr>
          <a:lstStyle/>
          <a:p>
            <a:pPr algn="l"/>
            <a:r>
              <a:rPr lang="en-GB" sz="4200" dirty="0">
                <a:solidFill>
                  <a:schemeClr val="bg1"/>
                </a:solidFill>
              </a:rPr>
              <a:t>“</a:t>
            </a:r>
            <a:r>
              <a:rPr lang="en-GB" sz="4200" i="1" dirty="0">
                <a:solidFill>
                  <a:schemeClr val="bg1"/>
                </a:solidFill>
              </a:rPr>
              <a:t>But </a:t>
            </a:r>
            <a:r>
              <a:rPr lang="en-GB" sz="4200" b="1" i="1" dirty="0">
                <a:solidFill>
                  <a:srgbClr val="FFFF00"/>
                </a:solidFill>
              </a:rPr>
              <a:t>you will </a:t>
            </a:r>
            <a:r>
              <a:rPr lang="en-GB" sz="4200" i="1" dirty="0" smtClean="0">
                <a:solidFill>
                  <a:schemeClr val="bg1"/>
                </a:solidFill>
              </a:rPr>
              <a:t>receive </a:t>
            </a:r>
            <a:r>
              <a:rPr lang="en-US" sz="4200" i="1" dirty="0" smtClean="0">
                <a:solidFill>
                  <a:schemeClr val="bg1"/>
                </a:solidFill>
              </a:rPr>
              <a:t>power </a:t>
            </a:r>
            <a:r>
              <a:rPr lang="en-US" sz="4200" i="1" dirty="0">
                <a:solidFill>
                  <a:schemeClr val="bg1"/>
                </a:solidFill>
              </a:rPr>
              <a:t>when the Holy Spirit comes on you; and you will be my </a:t>
            </a:r>
            <a:r>
              <a:rPr lang="en-US" sz="4200" i="1" dirty="0">
                <a:solidFill>
                  <a:srgbClr val="FFFF00"/>
                </a:solidFill>
              </a:rPr>
              <a:t>witnesses</a:t>
            </a:r>
            <a:r>
              <a:rPr lang="en-US" sz="4200" i="1" dirty="0">
                <a:solidFill>
                  <a:schemeClr val="bg1"/>
                </a:solidFill>
              </a:rPr>
              <a:t> in </a:t>
            </a:r>
            <a:r>
              <a:rPr lang="en-US" sz="4200" i="1" dirty="0" smtClean="0">
                <a:solidFill>
                  <a:schemeClr val="bg1"/>
                </a:solidFill>
              </a:rPr>
              <a:t>Jerusalem</a:t>
            </a:r>
            <a:r>
              <a:rPr lang="en-US" sz="4200" i="1" dirty="0">
                <a:solidFill>
                  <a:schemeClr val="bg1"/>
                </a:solidFill>
              </a:rPr>
              <a:t>, and in all </a:t>
            </a:r>
            <a:r>
              <a:rPr lang="en-US" sz="4200" i="1" dirty="0" smtClean="0">
                <a:solidFill>
                  <a:schemeClr val="bg1"/>
                </a:solidFill>
              </a:rPr>
              <a:t>Judea and </a:t>
            </a:r>
            <a:r>
              <a:rPr lang="en-US" sz="4200" i="1" dirty="0">
                <a:solidFill>
                  <a:schemeClr val="bg1"/>
                </a:solidFill>
              </a:rPr>
              <a:t>Samaria, and to the ends of the </a:t>
            </a:r>
            <a:r>
              <a:rPr lang="en-US" sz="4200" i="1" dirty="0" smtClean="0">
                <a:solidFill>
                  <a:schemeClr val="bg1"/>
                </a:solidFill>
              </a:rPr>
              <a:t>earth</a:t>
            </a:r>
            <a:r>
              <a:rPr lang="en-US" sz="4200" dirty="0" smtClean="0">
                <a:solidFill>
                  <a:schemeClr val="bg1"/>
                </a:solidFill>
              </a:rPr>
              <a:t>.“</a:t>
            </a:r>
          </a:p>
          <a:p>
            <a:pPr algn="r"/>
            <a:r>
              <a:rPr lang="en-US" sz="4200" dirty="0" smtClean="0">
                <a:solidFill>
                  <a:schemeClr val="accent4">
                    <a:lumMod val="60000"/>
                    <a:lumOff val="40000"/>
                  </a:schemeClr>
                </a:solidFill>
              </a:rPr>
              <a:t>Acts 1:8</a:t>
            </a:r>
            <a:endParaRPr lang="en-GB" sz="4200" dirty="0">
              <a:solidFill>
                <a:schemeClr val="accent4">
                  <a:lumMod val="60000"/>
                  <a:lumOff val="40000"/>
                </a:schemeClr>
              </a:solidFill>
            </a:endParaRPr>
          </a:p>
        </p:txBody>
      </p:sp>
    </p:spTree>
    <p:extLst>
      <p:ext uri="{BB962C8B-B14F-4D97-AF65-F5344CB8AC3E}">
        <p14:creationId xmlns:p14="http://schemas.microsoft.com/office/powerpoint/2010/main" val="2967730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90610"/>
          </a:xfrm>
          <a:prstGeom prst="rect">
            <a:avLst/>
          </a:prstGeom>
        </p:spPr>
      </p:pic>
      <p:sp>
        <p:nvSpPr>
          <p:cNvPr id="4" name="TextBox 3"/>
          <p:cNvSpPr txBox="1"/>
          <p:nvPr/>
        </p:nvSpPr>
        <p:spPr>
          <a:xfrm>
            <a:off x="252247" y="181878"/>
            <a:ext cx="5213132" cy="6247864"/>
          </a:xfrm>
          <a:prstGeom prst="rect">
            <a:avLst/>
          </a:prstGeom>
          <a:solidFill>
            <a:schemeClr val="tx2">
              <a:lumMod val="75000"/>
              <a:alpha val="31000"/>
            </a:schemeClr>
          </a:solidFill>
        </p:spPr>
        <p:txBody>
          <a:bodyPr wrap="square" rtlCol="0">
            <a:spAutoFit/>
          </a:bodyPr>
          <a:lstStyle/>
          <a:p>
            <a:r>
              <a:rPr lang="en-US" sz="4000" b="1" i="1" dirty="0" smtClean="0">
                <a:solidFill>
                  <a:schemeClr val="bg1"/>
                </a:solidFill>
              </a:rPr>
              <a:t>“</a:t>
            </a:r>
            <a:r>
              <a:rPr lang="en-US" sz="4000" b="1" i="1" dirty="0">
                <a:solidFill>
                  <a:schemeClr val="bg1"/>
                </a:solidFill>
              </a:rPr>
              <a:t>A young man, wearing nothing </a:t>
            </a:r>
            <a:r>
              <a:rPr lang="en-US" sz="4000" b="1" i="1" dirty="0" smtClean="0">
                <a:solidFill>
                  <a:schemeClr val="bg1"/>
                </a:solidFill>
              </a:rPr>
              <a:t>but a </a:t>
            </a:r>
            <a:r>
              <a:rPr lang="en-US" sz="4000" b="1" i="1" dirty="0">
                <a:solidFill>
                  <a:schemeClr val="bg1"/>
                </a:solidFill>
              </a:rPr>
              <a:t>linen garment, was </a:t>
            </a:r>
            <a:endParaRPr lang="en-US" sz="4000" b="1" i="1" dirty="0" smtClean="0">
              <a:solidFill>
                <a:schemeClr val="bg1"/>
              </a:solidFill>
            </a:endParaRPr>
          </a:p>
          <a:p>
            <a:r>
              <a:rPr lang="en-US" sz="4000" b="1" i="1" dirty="0" smtClean="0">
                <a:solidFill>
                  <a:schemeClr val="bg1"/>
                </a:solidFill>
              </a:rPr>
              <a:t>following </a:t>
            </a:r>
            <a:r>
              <a:rPr lang="en-US" sz="4000" b="1" i="1" dirty="0">
                <a:solidFill>
                  <a:schemeClr val="bg1"/>
                </a:solidFill>
              </a:rPr>
              <a:t>Jesus. </a:t>
            </a:r>
            <a:endParaRPr lang="en-US" sz="4000" b="1" i="1" dirty="0" smtClean="0">
              <a:solidFill>
                <a:schemeClr val="bg1"/>
              </a:solidFill>
            </a:endParaRPr>
          </a:p>
          <a:p>
            <a:r>
              <a:rPr lang="en-US" sz="4000" b="1" i="1" dirty="0" smtClean="0">
                <a:solidFill>
                  <a:schemeClr val="bg1"/>
                </a:solidFill>
              </a:rPr>
              <a:t>When </a:t>
            </a:r>
            <a:r>
              <a:rPr lang="en-US" sz="4000" b="1" i="1" dirty="0">
                <a:solidFill>
                  <a:schemeClr val="bg1"/>
                </a:solidFill>
              </a:rPr>
              <a:t>they </a:t>
            </a:r>
            <a:endParaRPr lang="en-US" sz="4000" b="1" i="1" dirty="0" smtClean="0">
              <a:solidFill>
                <a:schemeClr val="bg1"/>
              </a:solidFill>
            </a:endParaRPr>
          </a:p>
          <a:p>
            <a:r>
              <a:rPr lang="en-US" sz="4000" b="1" i="1" dirty="0" smtClean="0">
                <a:solidFill>
                  <a:schemeClr val="bg1"/>
                </a:solidFill>
              </a:rPr>
              <a:t>seized </a:t>
            </a:r>
            <a:r>
              <a:rPr lang="en-US" sz="4000" b="1" i="1" dirty="0">
                <a:solidFill>
                  <a:schemeClr val="bg1"/>
                </a:solidFill>
              </a:rPr>
              <a:t>him, </a:t>
            </a:r>
            <a:endParaRPr lang="en-US" sz="4000" b="1" i="1" dirty="0" smtClean="0">
              <a:solidFill>
                <a:schemeClr val="bg1"/>
              </a:solidFill>
            </a:endParaRPr>
          </a:p>
          <a:p>
            <a:r>
              <a:rPr lang="en-US" sz="4000" b="1" i="1" dirty="0" smtClean="0">
                <a:solidFill>
                  <a:schemeClr val="bg1"/>
                </a:solidFill>
              </a:rPr>
              <a:t>he </a:t>
            </a:r>
            <a:r>
              <a:rPr lang="en-US" sz="4000" b="1" i="1" dirty="0">
                <a:solidFill>
                  <a:schemeClr val="bg1"/>
                </a:solidFill>
              </a:rPr>
              <a:t>fled naked, </a:t>
            </a:r>
            <a:endParaRPr lang="en-US" sz="4000" b="1" i="1" dirty="0" smtClean="0">
              <a:solidFill>
                <a:schemeClr val="bg1"/>
              </a:solidFill>
            </a:endParaRPr>
          </a:p>
          <a:p>
            <a:r>
              <a:rPr lang="en-US" sz="4000" b="1" i="1" dirty="0" smtClean="0">
                <a:solidFill>
                  <a:schemeClr val="bg1"/>
                </a:solidFill>
              </a:rPr>
              <a:t>leaving </a:t>
            </a:r>
            <a:r>
              <a:rPr lang="en-US" sz="4000" b="1" i="1" dirty="0">
                <a:solidFill>
                  <a:schemeClr val="bg1"/>
                </a:solidFill>
              </a:rPr>
              <a:t>his </a:t>
            </a:r>
            <a:endParaRPr lang="en-US" sz="4000" b="1" i="1" dirty="0" smtClean="0">
              <a:solidFill>
                <a:schemeClr val="bg1"/>
              </a:solidFill>
            </a:endParaRPr>
          </a:p>
          <a:p>
            <a:r>
              <a:rPr lang="en-US" sz="4000" b="1" i="1" dirty="0" smtClean="0">
                <a:solidFill>
                  <a:schemeClr val="bg1"/>
                </a:solidFill>
              </a:rPr>
              <a:t>Garment </a:t>
            </a:r>
            <a:r>
              <a:rPr lang="en-GB" sz="4000" b="1" i="1" dirty="0" smtClean="0">
                <a:solidFill>
                  <a:schemeClr val="bg1"/>
                </a:solidFill>
              </a:rPr>
              <a:t>behind.”</a:t>
            </a:r>
          </a:p>
          <a:p>
            <a:pPr algn="r"/>
            <a:r>
              <a:rPr lang="en-US" sz="4000" dirty="0" smtClean="0">
                <a:solidFill>
                  <a:srgbClr val="FFFF00"/>
                </a:solidFill>
              </a:rPr>
              <a:t>Mark 14:51-52</a:t>
            </a:r>
            <a:endParaRPr lang="en-GB" sz="4000" dirty="0">
              <a:solidFill>
                <a:srgbClr val="FFFF00"/>
              </a:solidFill>
            </a:endParaRPr>
          </a:p>
        </p:txBody>
      </p:sp>
    </p:spTree>
    <p:extLst>
      <p:ext uri="{BB962C8B-B14F-4D97-AF65-F5344CB8AC3E}">
        <p14:creationId xmlns:p14="http://schemas.microsoft.com/office/powerpoint/2010/main" val="4019860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2624" y="4675435"/>
            <a:ext cx="3487129" cy="1974892"/>
          </a:xfrm>
          <a:prstGeom prst="rect">
            <a:avLst/>
          </a:prstGeom>
        </p:spPr>
      </p:pic>
      <p:sp>
        <p:nvSpPr>
          <p:cNvPr id="4" name="TextBox 3"/>
          <p:cNvSpPr txBox="1"/>
          <p:nvPr/>
        </p:nvSpPr>
        <p:spPr>
          <a:xfrm>
            <a:off x="252247" y="181878"/>
            <a:ext cx="5213132" cy="6247864"/>
          </a:xfrm>
          <a:prstGeom prst="rect">
            <a:avLst/>
          </a:prstGeom>
          <a:solidFill>
            <a:schemeClr val="tx2">
              <a:lumMod val="75000"/>
              <a:alpha val="31000"/>
            </a:schemeClr>
          </a:solidFill>
        </p:spPr>
        <p:txBody>
          <a:bodyPr wrap="square" rtlCol="0">
            <a:spAutoFit/>
          </a:bodyPr>
          <a:lstStyle/>
          <a:p>
            <a:r>
              <a:rPr lang="en-US" sz="4000" b="1" i="1" dirty="0" smtClean="0">
                <a:solidFill>
                  <a:schemeClr val="bg1"/>
                </a:solidFill>
              </a:rPr>
              <a:t>“</a:t>
            </a:r>
            <a:r>
              <a:rPr lang="en-US" sz="4000" b="1" i="1" dirty="0">
                <a:solidFill>
                  <a:schemeClr val="bg1"/>
                </a:solidFill>
              </a:rPr>
              <a:t>A young man, wearing nothing </a:t>
            </a:r>
            <a:r>
              <a:rPr lang="en-US" sz="4000" b="1" i="1" dirty="0" smtClean="0">
                <a:solidFill>
                  <a:schemeClr val="bg1"/>
                </a:solidFill>
              </a:rPr>
              <a:t>but a </a:t>
            </a:r>
            <a:r>
              <a:rPr lang="en-US" sz="4000" b="1" i="1" dirty="0">
                <a:solidFill>
                  <a:schemeClr val="bg1"/>
                </a:solidFill>
              </a:rPr>
              <a:t>linen garment, was </a:t>
            </a:r>
            <a:endParaRPr lang="en-US" sz="4000" b="1" i="1" dirty="0" smtClean="0">
              <a:solidFill>
                <a:schemeClr val="bg1"/>
              </a:solidFill>
            </a:endParaRPr>
          </a:p>
          <a:p>
            <a:r>
              <a:rPr lang="en-US" sz="4000" b="1" i="1" dirty="0" smtClean="0">
                <a:solidFill>
                  <a:schemeClr val="bg1"/>
                </a:solidFill>
              </a:rPr>
              <a:t>following </a:t>
            </a:r>
            <a:r>
              <a:rPr lang="en-US" sz="4000" b="1" i="1" dirty="0">
                <a:solidFill>
                  <a:schemeClr val="bg1"/>
                </a:solidFill>
              </a:rPr>
              <a:t>Jesus. </a:t>
            </a:r>
            <a:endParaRPr lang="en-US" sz="4000" b="1" i="1" dirty="0" smtClean="0">
              <a:solidFill>
                <a:schemeClr val="bg1"/>
              </a:solidFill>
            </a:endParaRPr>
          </a:p>
          <a:p>
            <a:r>
              <a:rPr lang="en-US" sz="4000" b="1" i="1" dirty="0" smtClean="0">
                <a:solidFill>
                  <a:schemeClr val="bg1"/>
                </a:solidFill>
              </a:rPr>
              <a:t>When </a:t>
            </a:r>
            <a:r>
              <a:rPr lang="en-US" sz="4000" b="1" i="1" dirty="0">
                <a:solidFill>
                  <a:schemeClr val="bg1"/>
                </a:solidFill>
              </a:rPr>
              <a:t>they </a:t>
            </a:r>
            <a:endParaRPr lang="en-US" sz="4000" b="1" i="1" dirty="0" smtClean="0">
              <a:solidFill>
                <a:schemeClr val="bg1"/>
              </a:solidFill>
            </a:endParaRPr>
          </a:p>
          <a:p>
            <a:r>
              <a:rPr lang="en-US" sz="4000" b="1" i="1" dirty="0" smtClean="0">
                <a:solidFill>
                  <a:schemeClr val="bg1"/>
                </a:solidFill>
              </a:rPr>
              <a:t>seized </a:t>
            </a:r>
            <a:r>
              <a:rPr lang="en-US" sz="4000" b="1" i="1" dirty="0">
                <a:solidFill>
                  <a:schemeClr val="bg1"/>
                </a:solidFill>
              </a:rPr>
              <a:t>him, </a:t>
            </a:r>
            <a:endParaRPr lang="en-US" sz="4000" b="1" i="1" dirty="0" smtClean="0">
              <a:solidFill>
                <a:schemeClr val="bg1"/>
              </a:solidFill>
            </a:endParaRPr>
          </a:p>
          <a:p>
            <a:r>
              <a:rPr lang="en-US" sz="4000" b="1" i="1" dirty="0" smtClean="0">
                <a:solidFill>
                  <a:schemeClr val="bg1"/>
                </a:solidFill>
              </a:rPr>
              <a:t>he </a:t>
            </a:r>
            <a:r>
              <a:rPr lang="en-US" sz="4000" b="1" i="1" dirty="0">
                <a:solidFill>
                  <a:schemeClr val="bg1"/>
                </a:solidFill>
              </a:rPr>
              <a:t>fled naked, </a:t>
            </a:r>
            <a:endParaRPr lang="en-US" sz="4000" b="1" i="1" dirty="0" smtClean="0">
              <a:solidFill>
                <a:schemeClr val="bg1"/>
              </a:solidFill>
            </a:endParaRPr>
          </a:p>
          <a:p>
            <a:r>
              <a:rPr lang="en-US" sz="4000" b="1" i="1" dirty="0" smtClean="0">
                <a:solidFill>
                  <a:schemeClr val="bg1"/>
                </a:solidFill>
              </a:rPr>
              <a:t>leaving </a:t>
            </a:r>
            <a:r>
              <a:rPr lang="en-US" sz="4000" b="1" i="1" dirty="0">
                <a:solidFill>
                  <a:schemeClr val="bg1"/>
                </a:solidFill>
              </a:rPr>
              <a:t>his </a:t>
            </a:r>
            <a:endParaRPr lang="en-US" sz="4000" b="1" i="1" dirty="0" smtClean="0">
              <a:solidFill>
                <a:schemeClr val="bg1"/>
              </a:solidFill>
            </a:endParaRPr>
          </a:p>
          <a:p>
            <a:r>
              <a:rPr lang="en-US" sz="4000" b="1" i="1" dirty="0" smtClean="0">
                <a:solidFill>
                  <a:schemeClr val="bg1"/>
                </a:solidFill>
              </a:rPr>
              <a:t>Garment </a:t>
            </a:r>
            <a:r>
              <a:rPr lang="en-GB" sz="4000" b="1" i="1" dirty="0" smtClean="0">
                <a:solidFill>
                  <a:schemeClr val="bg1"/>
                </a:solidFill>
              </a:rPr>
              <a:t>behind.”</a:t>
            </a:r>
          </a:p>
          <a:p>
            <a:pPr algn="r"/>
            <a:r>
              <a:rPr lang="en-US" sz="4000" dirty="0" smtClean="0">
                <a:solidFill>
                  <a:srgbClr val="FFFF00"/>
                </a:solidFill>
              </a:rPr>
              <a:t>Mark 14:51-52</a:t>
            </a:r>
            <a:endParaRPr lang="en-GB" sz="4000" dirty="0">
              <a:solidFill>
                <a:srgbClr val="FFFF00"/>
              </a:solidFill>
            </a:endParaRPr>
          </a:p>
        </p:txBody>
      </p:sp>
      <p:sp>
        <p:nvSpPr>
          <p:cNvPr id="6" name="TextBox 5"/>
          <p:cNvSpPr txBox="1"/>
          <p:nvPr/>
        </p:nvSpPr>
        <p:spPr>
          <a:xfrm>
            <a:off x="5709424" y="1122363"/>
            <a:ext cx="5921298" cy="1323439"/>
          </a:xfrm>
          <a:prstGeom prst="rect">
            <a:avLst/>
          </a:prstGeom>
          <a:solidFill>
            <a:srgbClr val="20015F"/>
          </a:solidFill>
        </p:spPr>
        <p:txBody>
          <a:bodyPr wrap="square" rtlCol="0">
            <a:spAutoFit/>
          </a:bodyPr>
          <a:lstStyle/>
          <a:p>
            <a:r>
              <a:rPr lang="en-GB" sz="4000" b="1" dirty="0" smtClean="0">
                <a:solidFill>
                  <a:srgbClr val="FFFF00"/>
                </a:solidFill>
              </a:rPr>
              <a:t>Mark</a:t>
            </a:r>
          </a:p>
          <a:p>
            <a:pPr marL="285750" indent="-285750">
              <a:buFont typeface="Arial" panose="020B0604020202020204" pitchFamily="34" charset="0"/>
              <a:buChar char="•"/>
            </a:pPr>
            <a:r>
              <a:rPr lang="en-GB" sz="4000" b="1" dirty="0" smtClean="0">
                <a:solidFill>
                  <a:srgbClr val="FFFF00"/>
                </a:solidFill>
              </a:rPr>
              <a:t>A follower of Jesus</a:t>
            </a:r>
          </a:p>
        </p:txBody>
      </p:sp>
    </p:spTree>
    <p:extLst>
      <p:ext uri="{BB962C8B-B14F-4D97-AF65-F5344CB8AC3E}">
        <p14:creationId xmlns:p14="http://schemas.microsoft.com/office/powerpoint/2010/main" val="2133439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2624" y="4675435"/>
            <a:ext cx="3487129" cy="1974892"/>
          </a:xfrm>
          <a:prstGeom prst="rect">
            <a:avLst/>
          </a:prstGeom>
        </p:spPr>
      </p:pic>
      <p:sp>
        <p:nvSpPr>
          <p:cNvPr id="4" name="TextBox 3"/>
          <p:cNvSpPr txBox="1"/>
          <p:nvPr/>
        </p:nvSpPr>
        <p:spPr>
          <a:xfrm>
            <a:off x="252247" y="181878"/>
            <a:ext cx="5213132" cy="6247864"/>
          </a:xfrm>
          <a:prstGeom prst="rect">
            <a:avLst/>
          </a:prstGeom>
          <a:solidFill>
            <a:schemeClr val="tx2">
              <a:lumMod val="75000"/>
              <a:alpha val="31000"/>
            </a:schemeClr>
          </a:solidFill>
        </p:spPr>
        <p:txBody>
          <a:bodyPr wrap="square" rtlCol="0">
            <a:spAutoFit/>
          </a:bodyPr>
          <a:lstStyle/>
          <a:p>
            <a:r>
              <a:rPr lang="en-US" sz="4000" b="1" i="1" dirty="0" smtClean="0">
                <a:solidFill>
                  <a:schemeClr val="bg1"/>
                </a:solidFill>
              </a:rPr>
              <a:t>“</a:t>
            </a:r>
            <a:r>
              <a:rPr lang="en-US" sz="4000" b="1" i="1" dirty="0">
                <a:solidFill>
                  <a:schemeClr val="bg1"/>
                </a:solidFill>
              </a:rPr>
              <a:t>A young man, wearing nothing </a:t>
            </a:r>
            <a:r>
              <a:rPr lang="en-US" sz="4000" b="1" i="1" dirty="0" smtClean="0">
                <a:solidFill>
                  <a:schemeClr val="bg1"/>
                </a:solidFill>
              </a:rPr>
              <a:t>but a </a:t>
            </a:r>
            <a:r>
              <a:rPr lang="en-US" sz="4000" b="1" i="1" dirty="0">
                <a:solidFill>
                  <a:schemeClr val="bg1"/>
                </a:solidFill>
              </a:rPr>
              <a:t>linen garment, was </a:t>
            </a:r>
            <a:endParaRPr lang="en-US" sz="4000" b="1" i="1" dirty="0" smtClean="0">
              <a:solidFill>
                <a:schemeClr val="bg1"/>
              </a:solidFill>
            </a:endParaRPr>
          </a:p>
          <a:p>
            <a:r>
              <a:rPr lang="en-US" sz="4000" b="1" i="1" dirty="0" smtClean="0">
                <a:solidFill>
                  <a:schemeClr val="bg1"/>
                </a:solidFill>
              </a:rPr>
              <a:t>following </a:t>
            </a:r>
            <a:r>
              <a:rPr lang="en-US" sz="4000" b="1" i="1" dirty="0">
                <a:solidFill>
                  <a:schemeClr val="bg1"/>
                </a:solidFill>
              </a:rPr>
              <a:t>Jesus. </a:t>
            </a:r>
            <a:endParaRPr lang="en-US" sz="4000" b="1" i="1" dirty="0" smtClean="0">
              <a:solidFill>
                <a:schemeClr val="bg1"/>
              </a:solidFill>
            </a:endParaRPr>
          </a:p>
          <a:p>
            <a:r>
              <a:rPr lang="en-US" sz="4000" b="1" i="1" dirty="0" smtClean="0">
                <a:solidFill>
                  <a:schemeClr val="bg1"/>
                </a:solidFill>
              </a:rPr>
              <a:t>When </a:t>
            </a:r>
            <a:r>
              <a:rPr lang="en-US" sz="4000" b="1" i="1" dirty="0">
                <a:solidFill>
                  <a:schemeClr val="bg1"/>
                </a:solidFill>
              </a:rPr>
              <a:t>they </a:t>
            </a:r>
            <a:endParaRPr lang="en-US" sz="4000" b="1" i="1" dirty="0" smtClean="0">
              <a:solidFill>
                <a:schemeClr val="bg1"/>
              </a:solidFill>
            </a:endParaRPr>
          </a:p>
          <a:p>
            <a:r>
              <a:rPr lang="en-US" sz="4000" b="1" i="1" dirty="0" smtClean="0">
                <a:solidFill>
                  <a:schemeClr val="bg1"/>
                </a:solidFill>
              </a:rPr>
              <a:t>seized </a:t>
            </a:r>
            <a:r>
              <a:rPr lang="en-US" sz="4000" b="1" i="1" dirty="0">
                <a:solidFill>
                  <a:schemeClr val="bg1"/>
                </a:solidFill>
              </a:rPr>
              <a:t>him, </a:t>
            </a:r>
            <a:endParaRPr lang="en-US" sz="4000" b="1" i="1" dirty="0" smtClean="0">
              <a:solidFill>
                <a:schemeClr val="bg1"/>
              </a:solidFill>
            </a:endParaRPr>
          </a:p>
          <a:p>
            <a:r>
              <a:rPr lang="en-US" sz="4000" b="1" i="1" dirty="0" smtClean="0">
                <a:solidFill>
                  <a:schemeClr val="bg1"/>
                </a:solidFill>
              </a:rPr>
              <a:t>he </a:t>
            </a:r>
            <a:r>
              <a:rPr lang="en-US" sz="4000" b="1" i="1" dirty="0">
                <a:solidFill>
                  <a:schemeClr val="bg1"/>
                </a:solidFill>
              </a:rPr>
              <a:t>fled naked, </a:t>
            </a:r>
            <a:endParaRPr lang="en-US" sz="4000" b="1" i="1" dirty="0" smtClean="0">
              <a:solidFill>
                <a:schemeClr val="bg1"/>
              </a:solidFill>
            </a:endParaRPr>
          </a:p>
          <a:p>
            <a:r>
              <a:rPr lang="en-US" sz="4000" b="1" i="1" dirty="0" smtClean="0">
                <a:solidFill>
                  <a:schemeClr val="bg1"/>
                </a:solidFill>
              </a:rPr>
              <a:t>leaving </a:t>
            </a:r>
            <a:r>
              <a:rPr lang="en-US" sz="4000" b="1" i="1" dirty="0">
                <a:solidFill>
                  <a:schemeClr val="bg1"/>
                </a:solidFill>
              </a:rPr>
              <a:t>his </a:t>
            </a:r>
            <a:endParaRPr lang="en-US" sz="4000" b="1" i="1" dirty="0" smtClean="0">
              <a:solidFill>
                <a:schemeClr val="bg1"/>
              </a:solidFill>
            </a:endParaRPr>
          </a:p>
          <a:p>
            <a:r>
              <a:rPr lang="en-US" sz="4000" b="1" i="1" dirty="0" smtClean="0">
                <a:solidFill>
                  <a:schemeClr val="bg1"/>
                </a:solidFill>
              </a:rPr>
              <a:t>Garment </a:t>
            </a:r>
            <a:r>
              <a:rPr lang="en-GB" sz="4000" b="1" i="1" dirty="0" smtClean="0">
                <a:solidFill>
                  <a:schemeClr val="bg1"/>
                </a:solidFill>
              </a:rPr>
              <a:t>behind.”</a:t>
            </a:r>
          </a:p>
          <a:p>
            <a:pPr algn="r"/>
            <a:r>
              <a:rPr lang="en-US" sz="4000" dirty="0" smtClean="0">
                <a:solidFill>
                  <a:srgbClr val="FFFF00"/>
                </a:solidFill>
              </a:rPr>
              <a:t>Mark 14:51-52</a:t>
            </a:r>
            <a:endParaRPr lang="en-GB" sz="4000" dirty="0">
              <a:solidFill>
                <a:srgbClr val="FFFF00"/>
              </a:solidFill>
            </a:endParaRPr>
          </a:p>
        </p:txBody>
      </p:sp>
      <p:sp>
        <p:nvSpPr>
          <p:cNvPr id="6" name="TextBox 5"/>
          <p:cNvSpPr txBox="1"/>
          <p:nvPr/>
        </p:nvSpPr>
        <p:spPr>
          <a:xfrm>
            <a:off x="5709424" y="1122363"/>
            <a:ext cx="5921298" cy="1938992"/>
          </a:xfrm>
          <a:prstGeom prst="rect">
            <a:avLst/>
          </a:prstGeom>
          <a:solidFill>
            <a:srgbClr val="20015F"/>
          </a:solidFill>
        </p:spPr>
        <p:txBody>
          <a:bodyPr wrap="square" rtlCol="0">
            <a:spAutoFit/>
          </a:bodyPr>
          <a:lstStyle/>
          <a:p>
            <a:r>
              <a:rPr lang="en-GB" sz="4000" b="1" dirty="0" smtClean="0">
                <a:solidFill>
                  <a:srgbClr val="FFFF00"/>
                </a:solidFill>
              </a:rPr>
              <a:t>Mark</a:t>
            </a:r>
          </a:p>
          <a:p>
            <a:pPr marL="285750" indent="-285750">
              <a:buFont typeface="Arial" panose="020B0604020202020204" pitchFamily="34" charset="0"/>
              <a:buChar char="•"/>
            </a:pPr>
            <a:r>
              <a:rPr lang="en-GB" sz="4000" b="1" dirty="0" smtClean="0">
                <a:solidFill>
                  <a:srgbClr val="FFFF00"/>
                </a:solidFill>
              </a:rPr>
              <a:t>A follower of Jesus</a:t>
            </a:r>
          </a:p>
          <a:p>
            <a:pPr marL="285750" indent="-285750">
              <a:buFont typeface="Arial" panose="020B0604020202020204" pitchFamily="34" charset="0"/>
              <a:buChar char="•"/>
            </a:pPr>
            <a:r>
              <a:rPr lang="en-GB" sz="4000" b="1" dirty="0" smtClean="0">
                <a:solidFill>
                  <a:srgbClr val="FFFF00"/>
                </a:solidFill>
              </a:rPr>
              <a:t>An eye witness </a:t>
            </a:r>
          </a:p>
        </p:txBody>
      </p:sp>
    </p:spTree>
    <p:extLst>
      <p:ext uri="{BB962C8B-B14F-4D97-AF65-F5344CB8AC3E}">
        <p14:creationId xmlns:p14="http://schemas.microsoft.com/office/powerpoint/2010/main" val="2967402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1911</Words>
  <Application>Microsoft Office PowerPoint</Application>
  <PresentationFormat>Widescreen</PresentationFormat>
  <Paragraphs>187</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Arial Black</vt:lpstr>
      <vt:lpstr>Calibri</vt:lpstr>
      <vt:lpstr>Calibri Light</vt:lpstr>
      <vt:lpstr>Lucida Calligraphy</vt:lpstr>
      <vt:lpstr>Office Theme</vt:lpstr>
      <vt:lpstr>PowerPoint Presentation</vt:lpstr>
      <vt:lpstr>St. Mark From Mission to Martyrdom</vt:lpstr>
      <vt:lpstr>PowerPoint Presentation</vt:lpstr>
      <vt:lpstr> Μάρτυρας  Witness Martyr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African roots of Orthodox faith and the orthodox roots of African faith </vt:lpstr>
      <vt:lpstr>The African roots of Orthodox faith and the orthodox roots of African faith </vt:lpstr>
      <vt:lpstr>PowerPoint Presentation</vt:lpstr>
      <vt:lpstr>PowerPoint Presentation</vt:lpstr>
      <vt:lpstr>PowerPoint Presentation</vt:lpstr>
      <vt:lpstr>PowerPoint Presentation</vt:lpstr>
      <vt:lpstr>Mark the African</vt:lpstr>
      <vt:lpstr>Mark the African</vt:lpstr>
      <vt:lpstr>Mark the African</vt:lpstr>
      <vt:lpstr>Mark the Migrant</vt:lpstr>
      <vt:lpstr>Mark the Migrant</vt:lpstr>
      <vt:lpstr>Mark the Migrant</vt:lpstr>
      <vt:lpstr>Mark the Youth</vt:lpstr>
      <vt:lpstr>Mark the Youth</vt:lpstr>
      <vt:lpstr>Mark the Youth</vt:lpstr>
      <vt:lpstr>Mark the Witness</vt:lpstr>
      <vt:lpstr>Mark the Witness</vt:lpstr>
      <vt:lpstr>Mark and the Witness of Christian Living</vt:lpstr>
      <vt:lpstr>Mark the Witness</vt:lpstr>
      <vt:lpstr>Mark the  Companion &amp; Ambassador</vt:lpstr>
      <vt:lpstr>Mark the  Companion &amp; Ambassador</vt:lpstr>
      <vt:lpstr>Mark the  evangelist of the Spirit</vt:lpstr>
      <vt:lpstr>Mark the  evangelist of the Spirit</vt:lpstr>
      <vt:lpstr>Mark the  evangelist of the Spirit</vt:lpstr>
      <vt:lpstr>Mark the Church Planter</vt:lpstr>
      <vt:lpstr>Mark the Church Planter</vt:lpstr>
      <vt:lpstr>Mark the Witness and Martyr</vt:lpstr>
      <vt:lpstr>Mark the Witness and Martyr</vt:lpstr>
      <vt:lpstr>Mark the Witness and Martyr</vt:lpstr>
      <vt:lpstr>Mark the Witness and Martyr</vt:lpstr>
      <vt:lpstr>Mark the Witness and Martyr</vt:lpstr>
      <vt:lpstr>African Young Witness Martyr</vt:lpstr>
      <vt:lpstr>The rapid spread of early African Christianity was due in part to the heartbreaking African history of martyrdom … For African believers the martyrs pointed to the continuity of the communion of saints ... They evoked a luminous awareness of their relation with esteemed ancestors …The readiness to die for the sake of the truth is intrinsic to baptismal faith.                                                                                       Thomas Oden </vt:lpstr>
      <vt:lpstr>The meaning of the struggle of the early African martyrs begs to be understood in modern Africa. It was a countercultural, risk-laden, sacrificial, pre-Constantinian struggle for integrity in the face of over-whelming political power. … It was amid that period of martyrdom that the teachings of African orthodoxy were decisively refined. It was in that context that Africa gave birth to the enduring ecumenical doctrines of creation, providence, sin, atonement, resurrection and the church – its liturgy, eucharistic life, teaching and discipleship, refined by the fires of African experience. Living towards eternal life through death became the experiential basis for translating the Christian gospel into African terms                                                                                    Thomas Oden</vt:lpstr>
      <vt:lpstr>A life worthy of the Gospel of Christ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Oxbrow</dc:creator>
  <cp:lastModifiedBy>Mark Oxbrow</cp:lastModifiedBy>
  <cp:revision>46</cp:revision>
  <dcterms:created xsi:type="dcterms:W3CDTF">2019-10-28T11:01:55Z</dcterms:created>
  <dcterms:modified xsi:type="dcterms:W3CDTF">2019-11-05T19:55:32Z</dcterms:modified>
</cp:coreProperties>
</file>