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handoutMasterIdLst>
    <p:handoutMasterId r:id="rId34"/>
  </p:handoutMasterIdLst>
  <p:sldIdLst>
    <p:sldId id="256" r:id="rId5"/>
    <p:sldId id="260" r:id="rId6"/>
    <p:sldId id="288" r:id="rId7"/>
    <p:sldId id="289" r:id="rId8"/>
    <p:sldId id="268" r:id="rId9"/>
    <p:sldId id="269" r:id="rId10"/>
    <p:sldId id="271" r:id="rId11"/>
    <p:sldId id="272" r:id="rId12"/>
    <p:sldId id="273" r:id="rId13"/>
    <p:sldId id="258" r:id="rId14"/>
    <p:sldId id="25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4" r:id="rId28"/>
    <p:sldId id="265" r:id="rId29"/>
    <p:sldId id="267" r:id="rId30"/>
    <p:sldId id="286" r:id="rId31"/>
    <p:sldId id="287" r:id="rId32"/>
    <p:sldId id="29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A33AA2-B55C-4D32-B548-054EC275D8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Lato Light" panose="020F0302020204030203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4D728-94FA-4FAF-A7F6-87809C7C6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AD1306-47FB-4CF7-9278-11B616CEBF65}" type="datetimeFigureOut">
              <a:rPr lang="en-US" smtClean="0">
                <a:latin typeface="Lato Light" panose="020F0302020204030203" pitchFamily="34" charset="77"/>
              </a:rPr>
              <a:t>5/28/2018</a:t>
            </a:fld>
            <a:endParaRPr lang="en-US" dirty="0">
              <a:latin typeface="Lato Light" panose="020F0302020204030203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D839C-F8F9-409F-83A8-EC0DDE0B03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Lato Light" panose="020F0302020204030203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A13D2-D57D-4C26-8A76-0C624180D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9E2473-55C8-480B-89D1-01CD64B958EE}" type="slidenum">
              <a:rPr lang="en-US" smtClean="0">
                <a:latin typeface="Lato Light" panose="020F0302020204030203" pitchFamily="34" charset="77"/>
              </a:rPr>
              <a:t>‹#›</a:t>
            </a:fld>
            <a:endParaRPr lang="en-US" dirty="0">
              <a:latin typeface="Lato Light" panose="020F03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719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B237-7B8D-CB48-94BE-9D4DE5705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Bebas Neue Regular" panose="020B0606020202050201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35B9B-E636-BA4B-8BC1-AD637B3D0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A815F-3853-7F42-9F5F-A0C1D73A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84B3F-B5B9-1E45-B156-90D502E9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14DBE-6959-5D4F-B413-AAC03484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0B649-FB09-424A-B95C-6660A0946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CC21E-9F0A-5A43-9EB8-89EC166A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694E-D5CD-4B47-AC9E-B89DF287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C4E17-2A3C-374F-9397-986E2ACB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956CB-C476-4C4E-BBBB-2466C8ED6998}"/>
              </a:ext>
            </a:extLst>
          </p:cNvPr>
          <p:cNvSpPr/>
          <p:nvPr userDrawn="1"/>
        </p:nvSpPr>
        <p:spPr>
          <a:xfrm>
            <a:off x="-192505" y="-144379"/>
            <a:ext cx="12625137" cy="156201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2B7B2A-A2E7-254C-9DC8-E94909AA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992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4B64C-7046-E54A-A351-958878D09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63BA0-081A-3F4E-BB55-DAFD6F8A8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E2D6-DA71-4C4E-9B9C-9456462D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E9A6D-1206-3F4E-8C5A-A03A9ABC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9E50-5C54-B84F-9EC9-47F5A615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F6A956-D11A-FB41-8FCA-9D1B1B00E3C6}"/>
              </a:ext>
            </a:extLst>
          </p:cNvPr>
          <p:cNvSpPr/>
          <p:nvPr userDrawn="1"/>
        </p:nvSpPr>
        <p:spPr>
          <a:xfrm>
            <a:off x="-192505" y="-144379"/>
            <a:ext cx="12625137" cy="156201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A757B-BAD4-4948-AFE0-BDAE6A6B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BC06-8DA0-DD4D-AD60-DA63710E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DAB36-A89B-9B45-B3BC-F7B98151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2413-DC5E-7C42-90E7-053EA982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ADCC-13D1-564D-A472-5F2DA05F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0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1AA7-CA07-C440-9AC5-13543DDC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0DDC8-064A-B84E-9693-61BCFCE6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D7C64-7931-B743-AA0A-72065EC8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A79E8-6780-6743-98AA-3111E2A6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9BDDB-0DA7-CB4F-9AD2-E4B7F046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5A04-B6FF-8F4F-A7A6-B21BE7273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49B9D-6B35-754B-9F76-1F860CEE8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B2268-F7FD-FD49-9ED8-31176766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6295B-0A9D-3F42-9818-5DBD47AD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BBF8C-E42D-2948-BC4A-78A988E5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90A14-1B8C-4D41-BBA6-263AF5564129}"/>
              </a:ext>
            </a:extLst>
          </p:cNvPr>
          <p:cNvSpPr/>
          <p:nvPr userDrawn="1"/>
        </p:nvSpPr>
        <p:spPr>
          <a:xfrm>
            <a:off x="-192505" y="-144379"/>
            <a:ext cx="12625137" cy="156201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307DBD-D15E-C44F-A470-BA84FFDA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6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76856-B132-8846-A961-588984C3B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2E6D4-A700-F94C-A340-2262C268F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67AD8-EF64-9D4A-A44F-FCD8638B1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0BFC6-21ED-4640-B24C-12A67BCE9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39A56-BD17-934C-87E7-2DAC2257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CFB7C-AA06-914A-A414-A017BF6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64C34-CD51-5846-B0AB-3F716CFA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744BB-D7F4-3849-A987-86092333CE21}"/>
              </a:ext>
            </a:extLst>
          </p:cNvPr>
          <p:cNvSpPr/>
          <p:nvPr userDrawn="1"/>
        </p:nvSpPr>
        <p:spPr>
          <a:xfrm>
            <a:off x="-192505" y="-144379"/>
            <a:ext cx="12625137" cy="156201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91F63E-B9B7-1F4A-A300-F073FC84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8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0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D40D9-F443-FC45-BB7A-F43EB1DD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0B0A6-DAD7-E541-B6C2-90B2FA6B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1D0F4-F744-F14A-AF4E-F2C32EB0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5C95-7DB2-764E-B331-4E913F6B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43D7-186E-C64B-BBF4-1359C962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B262E-F61B-9346-86E1-6204281E0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2B3D3-762E-F84D-80DC-92B86131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A0BA-7307-774F-BBE0-C260756C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E1772-02BB-9947-BF9A-3C3E9CE0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11CE-C0AE-0F44-AB43-B8B16E3F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50E24-21A6-2F43-9E3A-4E5B415B3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126AC-67EF-9F44-B1B7-51BE71DF5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3A8CD-9692-234F-9540-8FE0FBB2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053-860F-4BF2-9CE3-2FD6C52FF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87A93-7750-1348-89C2-D2071906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81E41-774F-6040-BBC2-498C3FE2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9915-FE5E-4598-B12A-95C7172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FC5E6-68FF-9645-98DD-1D5A91F5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4C530-93B2-AE40-A099-2C1676CF9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77"/>
              </a:defRPr>
            </a:lvl1pPr>
          </a:lstStyle>
          <a:p>
            <a:fld id="{ADA59053-860F-4BF2-9CE3-2FD6C52FF2C5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7576-34D1-184E-B0D5-948171CFC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D84D0-7A57-174B-98FC-08E235FA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77"/>
              </a:defRPr>
            </a:lvl1pPr>
          </a:lstStyle>
          <a:p>
            <a:fld id="{25F79915-FE5E-4598-B12A-95C71727A1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ebas Neue Regular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16BB-BDB5-4414-9E9F-09AA6DD2D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462" y="3317631"/>
            <a:ext cx="6295293" cy="1399813"/>
          </a:xfrm>
        </p:spPr>
        <p:txBody>
          <a:bodyPr>
            <a:normAutofit fontScale="90000"/>
          </a:bodyPr>
          <a:lstStyle/>
          <a:p>
            <a:pPr algn="l"/>
            <a:br>
              <a:rPr lang="en-US" sz="4900" b="1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endParaRPr lang="en-US" sz="4900" dirty="0">
              <a:solidFill>
                <a:schemeClr val="tx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C1700-8644-4FA4-9969-A72A9FA78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58373"/>
            <a:ext cx="12191999" cy="114437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 Joshua Bogunjoko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05751" y="7959969"/>
            <a:ext cx="54512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21468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Why 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Discipleship or Making Disciples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Matters</a:t>
            </a:r>
            <a:endParaRPr lang="en-GB" sz="88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5C9B4-18B9-4825-8AF7-8E3CE4A1E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66" y="6107724"/>
            <a:ext cx="947694" cy="44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E4ABB-731A-1F47-9621-65DEEBE67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47" y="6167057"/>
            <a:ext cx="1165732" cy="5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637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1926-74F5-4863-9EDB-6C463E2A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12295"/>
            <a:ext cx="10363200" cy="1283367"/>
          </a:xfrm>
        </p:spPr>
        <p:txBody>
          <a:bodyPr anchor="ctr">
            <a:noAutofit/>
          </a:bodyPr>
          <a:lstStyle/>
          <a:p>
            <a:pPr lvl="0" algn="ctr"/>
            <a:r>
              <a:rPr lang="en-US" sz="5000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Make church </a:t>
            </a:r>
            <a:r>
              <a:rPr lang="en-US" sz="5000" dirty="0"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or make </a:t>
            </a:r>
            <a:r>
              <a:rPr lang="en-US" sz="5000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disciples?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27287-6337-4E5C-B60B-AC5F4DA5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754594"/>
            <a:ext cx="11557000" cy="32142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dirty="0"/>
              <a:t>“If you make disciples, you always get the church. But if you make a church, you rarely get disciples.” </a:t>
            </a:r>
            <a:r>
              <a:rPr lang="en-US" sz="2400" dirty="0"/>
              <a:t>- Mike Breen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600" dirty="0"/>
              <a:t>Example: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82" y="7306716"/>
            <a:ext cx="4622798" cy="28367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 descr="willow_creek_commun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01" y="3785469"/>
            <a:ext cx="6853798" cy="2842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714501" y="5607042"/>
            <a:ext cx="154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4833171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693" y="1787767"/>
            <a:ext cx="10363200" cy="394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Churches in some parts of the world are described as “a mile wide and an inch deep.”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Shallowness = a lack of disciple-making.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43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86920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2814759"/>
            <a:ext cx="8410575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1. It is the model the Lord left for us.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1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34545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318" y="2814759"/>
            <a:ext cx="8125557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2. It is the command of the Master.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93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6295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722" y="2803767"/>
            <a:ext cx="9014557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3. It is the example of the early church.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12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6295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193" y="2814759"/>
            <a:ext cx="10363200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4. It is the connection by which God’s Kingdom is spread and established.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489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6295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2814759"/>
            <a:ext cx="9652000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5. It leads to growth, maturity, and effective participation in gospel work.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91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50420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16" y="2816286"/>
            <a:ext cx="10586184" cy="1892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6. It prepares believers to express biblical compassion towards the needs of the world.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63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6295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25" y="2814759"/>
            <a:ext cx="8953500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7. It prepares God’s people to confront the works of darkness.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667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6295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2819642"/>
            <a:ext cx="6969125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8. It encourage fellowship and endurance in faith.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11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1823-7C19-4F85-BA72-91E4A10B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46" y="1662967"/>
            <a:ext cx="6843129" cy="486165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Many book, programs, methodologies and even movements...</a:t>
            </a:r>
            <a:r>
              <a:rPr lang="en-US" sz="4500" dirty="0">
                <a:latin typeface="Bebas neue"/>
                <a:cs typeface="Bebas neue"/>
              </a:rPr>
              <a:t> yet discipleship is not happening wholesale,     and confusion persists.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6C528-17E8-5B46-B14F-114A7DAE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47" y="6167057"/>
            <a:ext cx="1165732" cy="584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250" y="238125"/>
            <a:ext cx="6074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bas neue"/>
                <a:cs typeface="Bebas neue"/>
              </a:rPr>
              <a:t>The state of things:</a:t>
            </a:r>
          </a:p>
        </p:txBody>
      </p:sp>
      <p:pic>
        <p:nvPicPr>
          <p:cNvPr id="9" name="Picture 8" descr="Pile of books 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03" y="1539875"/>
            <a:ext cx="5403122" cy="50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0169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6295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1" y="2798884"/>
            <a:ext cx="8255000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9. It is the only way to truly plant and build the church.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33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82170"/>
            <a:ext cx="11128375" cy="1305343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10 Reasons Disciple-making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4" y="2814759"/>
            <a:ext cx="7635875" cy="1228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10. It brings glory to our Savior.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70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18670"/>
            <a:ext cx="11128375" cy="1305343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/>
              <a:t>Three benefits of discipleship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9" y="1660767"/>
            <a:ext cx="10525125" cy="43558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5400" b="1" dirty="0"/>
          </a:p>
          <a:p>
            <a:r>
              <a:rPr lang="en-US" sz="5400" dirty="0"/>
              <a:t>It builds humility. </a:t>
            </a:r>
          </a:p>
          <a:p>
            <a:pPr marL="0" indent="0">
              <a:buNone/>
            </a:pPr>
            <a:endParaRPr lang="en-US" sz="5400" dirty="0"/>
          </a:p>
          <a:p>
            <a:r>
              <a:rPr lang="en-US" sz="5400" dirty="0"/>
              <a:t>It unites us with fellow believers.</a:t>
            </a:r>
          </a:p>
          <a:p>
            <a:pPr marL="0" indent="0">
              <a:buNone/>
            </a:pPr>
            <a:endParaRPr lang="en-US" sz="5400" dirty="0"/>
          </a:p>
          <a:p>
            <a:r>
              <a:rPr lang="en-US" sz="5400" dirty="0"/>
              <a:t>It equips us for faithfulness and faithful service. 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2600" dirty="0"/>
              <a:t>					         </a:t>
            </a:r>
            <a:r>
              <a:rPr lang="en-US" sz="2900" dirty="0"/>
              <a:t>-</a:t>
            </a:r>
            <a:r>
              <a:rPr lang="en-US" sz="2900" dirty="0" err="1"/>
              <a:t>Trillia</a:t>
            </a:r>
            <a:r>
              <a:rPr lang="en-US" sz="2900" dirty="0"/>
              <a:t> </a:t>
            </a:r>
            <a:r>
              <a:rPr lang="en-US" sz="2900" dirty="0" err="1"/>
              <a:t>Newbell</a:t>
            </a:r>
            <a:r>
              <a:rPr lang="en-US" sz="2900" dirty="0"/>
              <a:t>, </a:t>
            </a:r>
            <a:r>
              <a:rPr lang="en-US" sz="2900" i="1" dirty="0"/>
              <a:t>Three Benefits of Discipleship</a:t>
            </a:r>
            <a:r>
              <a:rPr lang="en-US" sz="2900" dirty="0"/>
              <a:t> </a:t>
            </a:r>
            <a:r>
              <a:rPr lang="en-US" sz="3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D403-F525-5843-9B9D-47C2BEB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4346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829A-2A8C-43CB-968B-77A16A15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50420"/>
            <a:ext cx="11128375" cy="1305343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/>
              <a:t>Our Intent: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5451-42D7-434F-AA8E-ED92C8C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43" y="1660766"/>
            <a:ext cx="10713182" cy="478448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600" dirty="0"/>
              <a:t>to increase engagement and intentionality about being and making disciples.</a:t>
            </a:r>
          </a:p>
          <a:p>
            <a:pPr lvl="0"/>
            <a:r>
              <a:rPr lang="en-US" sz="3600" dirty="0"/>
              <a:t>to prioritize and catalyze a lasting ethos change about being and making disciples in the church and in global missions.</a:t>
            </a:r>
          </a:p>
          <a:p>
            <a:pPr lvl="0"/>
            <a:r>
              <a:rPr lang="en-US" sz="3600" dirty="0"/>
              <a:t>to highlight being and making disciples within the larger necessity for spiritual vitality in the church.</a:t>
            </a:r>
          </a:p>
          <a:p>
            <a:pPr lvl="0"/>
            <a:r>
              <a:rPr lang="en-US" sz="3600" dirty="0"/>
              <a:t>to demonstrate the personal, corporate and evangelistic aspects of being and making disciples.</a:t>
            </a:r>
          </a:p>
          <a:p>
            <a:pPr lvl="0"/>
            <a:r>
              <a:rPr lang="en-US" sz="3600" dirty="0"/>
              <a:t>to communicate the broad spectrum of what it means to be and make disciples - beyond programs, curricula, and events.</a:t>
            </a:r>
          </a:p>
          <a:p>
            <a:pPr lvl="0"/>
            <a:r>
              <a:rPr lang="en-US" sz="3600" dirty="0"/>
              <a:t>to dispel incorrect ideas about discipleship and disciple-making. </a:t>
            </a:r>
          </a:p>
          <a:p>
            <a:pPr lvl="0"/>
            <a:r>
              <a:rPr lang="en-US" sz="3600" dirty="0"/>
              <a:t>to foster unity around the principle that ‘making disciples’ is the community identity of Christ’s followers.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498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5035-8E9B-4281-BAF5-448ED0DA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46" y="1690687"/>
            <a:ext cx="11310914" cy="46751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 develop, across many cultures and Christian traditions, a common understanding and priority of what it means to be and make disciples.  Rejuvenating our vocabulary; removing errant ideas, jargon, and fads in popular Christian culture.</a:t>
            </a:r>
          </a:p>
          <a:p>
            <a:pPr lvl="0"/>
            <a:endParaRPr lang="en-US" sz="2000" dirty="0"/>
          </a:p>
          <a:p>
            <a:pPr lvl="0"/>
            <a:r>
              <a:rPr lang="en-US" dirty="0"/>
              <a:t>the perceived interchangeable nature of 'discipleship' and 'disciple-making'.</a:t>
            </a:r>
          </a:p>
          <a:p>
            <a:pPr lvl="0"/>
            <a:endParaRPr lang="en-US" sz="2000" dirty="0"/>
          </a:p>
          <a:p>
            <a:pPr lvl="0"/>
            <a:r>
              <a:rPr lang="en-US" dirty="0"/>
              <a:t>a definition of discipleship rooted in relationship and journey means that it will not be as simple to measure or package as the event- and program-based discipleship many have known.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A3BBF-9DD6-B143-8758-92F6765D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16E58EF-4966-2849-AF1D-59E45943D97B}"/>
              </a:ext>
            </a:extLst>
          </p:cNvPr>
          <p:cNvSpPr txBox="1">
            <a:spLocks/>
          </p:cNvSpPr>
          <p:nvPr/>
        </p:nvSpPr>
        <p:spPr>
          <a:xfrm>
            <a:off x="656496" y="112295"/>
            <a:ext cx="10394054" cy="1273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 Regular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Challenges: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758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5035-8E9B-4281-BAF5-448ED0DA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6" y="1712661"/>
            <a:ext cx="11376753" cy="485958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‘Convert' vs. 'disciple'? Can one be ‘born again in the Spirit,’ but not follow Christ as a disciple?</a:t>
            </a:r>
          </a:p>
          <a:p>
            <a:pPr lvl="0"/>
            <a:r>
              <a:rPr lang="en-US" dirty="0"/>
              <a:t>When does one become a disciple? </a:t>
            </a:r>
          </a:p>
          <a:p>
            <a:pPr lvl="0"/>
            <a:r>
              <a:rPr lang="en-US" dirty="0"/>
              <a:t>What defines maturity as a disciple?</a:t>
            </a:r>
          </a:p>
          <a:p>
            <a:pPr lvl="0"/>
            <a:r>
              <a:rPr lang="en-US" dirty="0"/>
              <a:t>Distinction between disciple-making, evangelism and church-planting?</a:t>
            </a:r>
          </a:p>
          <a:p>
            <a:pPr lvl="0"/>
            <a:r>
              <a:rPr lang="en-US" dirty="0"/>
              <a:t>What do we mean by “</a:t>
            </a:r>
            <a:r>
              <a:rPr lang="en-US" dirty="0" err="1"/>
              <a:t>discipling</a:t>
            </a:r>
            <a:r>
              <a:rPr lang="en-US" dirty="0"/>
              <a:t>” or “to disciple” others?</a:t>
            </a:r>
          </a:p>
          <a:p>
            <a:pPr lvl="0"/>
            <a:r>
              <a:rPr lang="en-US" dirty="0"/>
              <a:t>“Discipleship” vs. “disciple-making”? </a:t>
            </a:r>
          </a:p>
          <a:p>
            <a:pPr lvl="0"/>
            <a:r>
              <a:rPr lang="en-US" dirty="0"/>
              <a:t>What changes are needed in church and global missions to become more effective in being and making disciples?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648A5-1840-9943-AE80-EEB68A591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95102B8-D3D4-B74B-9C3E-EEA556F0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409CC-34E2-7E4C-9BD5-230ED2925E0F}"/>
              </a:ext>
            </a:extLst>
          </p:cNvPr>
          <p:cNvSpPr/>
          <p:nvPr/>
        </p:nvSpPr>
        <p:spPr>
          <a:xfrm>
            <a:off x="-192505" y="-144379"/>
            <a:ext cx="12625137" cy="156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F05C09-176C-6B4C-91B0-7373D7BA43D9}"/>
              </a:ext>
            </a:extLst>
          </p:cNvPr>
          <p:cNvSpPr txBox="1">
            <a:spLocks/>
          </p:cNvSpPr>
          <p:nvPr/>
        </p:nvSpPr>
        <p:spPr>
          <a:xfrm>
            <a:off x="783497" y="112295"/>
            <a:ext cx="10605060" cy="1305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 Regular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Further discussion needed: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085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76578A-46AF-7F4A-AA47-7629457146D1}"/>
              </a:ext>
            </a:extLst>
          </p:cNvPr>
          <p:cNvSpPr/>
          <p:nvPr/>
        </p:nvSpPr>
        <p:spPr>
          <a:xfrm>
            <a:off x="-192505" y="-144379"/>
            <a:ext cx="12625137" cy="156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89946-3ED4-448E-9074-A6659876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21" y="112796"/>
            <a:ext cx="11310914" cy="1304109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Summary of affirmations: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5035-8E9B-4281-BAF5-448ED0DA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6" y="1779336"/>
            <a:ext cx="11102367" cy="4824664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3000" dirty="0"/>
              <a:t>Being and making disciples is the biblical </a:t>
            </a:r>
            <a:r>
              <a:rPr lang="en-US" sz="3000" i="1" dirty="0"/>
              <a:t>mandate for every believer </a:t>
            </a:r>
            <a:r>
              <a:rPr lang="en-US" sz="3000" dirty="0"/>
              <a:t>and is </a:t>
            </a:r>
            <a:r>
              <a:rPr lang="en-US" sz="3000" i="1" dirty="0"/>
              <a:t>a foundational role </a:t>
            </a:r>
            <a:r>
              <a:rPr lang="en-US" sz="3000" dirty="0"/>
              <a:t>of the people of God on mission with Christ.</a:t>
            </a:r>
          </a:p>
          <a:p>
            <a:pPr marL="514350" lvl="0" indent="-514350">
              <a:buAutoNum type="arabicPeriod"/>
            </a:pPr>
            <a:r>
              <a:rPr lang="en-US" sz="3000" dirty="0"/>
              <a:t>Growing as a disciple is a </a:t>
            </a:r>
            <a:r>
              <a:rPr lang="en-US" sz="3000" i="1" dirty="0"/>
              <a:t>lifelong process</a:t>
            </a:r>
            <a:r>
              <a:rPr lang="en-US" sz="3000" dirty="0"/>
              <a:t>.</a:t>
            </a:r>
          </a:p>
          <a:p>
            <a:pPr marL="514350" lvl="0" indent="-514350">
              <a:buAutoNum type="arabicPeriod"/>
            </a:pPr>
            <a:r>
              <a:rPr lang="en-US" sz="3000" dirty="0"/>
              <a:t>Disciple-making is about both </a:t>
            </a:r>
            <a:r>
              <a:rPr lang="en-US" sz="3000" i="1" dirty="0"/>
              <a:t>evangelism </a:t>
            </a:r>
            <a:r>
              <a:rPr lang="en-US" sz="3000" u="sng" dirty="0"/>
              <a:t>and</a:t>
            </a:r>
            <a:r>
              <a:rPr lang="en-US" sz="3000" dirty="0"/>
              <a:t> </a:t>
            </a:r>
            <a:r>
              <a:rPr lang="en-US" sz="3000" i="1" dirty="0"/>
              <a:t>helping believers grow </a:t>
            </a:r>
            <a:r>
              <a:rPr lang="en-US" sz="3000" dirty="0"/>
              <a:t>to maturity, not just one or the other.</a:t>
            </a:r>
          </a:p>
          <a:p>
            <a:pPr marL="514350" lvl="0" indent="-514350">
              <a:buAutoNum type="arabicPeriod"/>
            </a:pPr>
            <a:r>
              <a:rPr lang="en-US" sz="3000" dirty="0"/>
              <a:t>Disciple-making is a </a:t>
            </a:r>
            <a:r>
              <a:rPr lang="en-US" sz="3000" i="1" dirty="0"/>
              <a:t>relational </a:t>
            </a:r>
            <a:r>
              <a:rPr lang="en-US" sz="3000" dirty="0"/>
              <a:t>process and the foundational intent of all relationships in every ministry.</a:t>
            </a:r>
          </a:p>
          <a:p>
            <a:pPr marL="0" lvl="0" indent="0">
              <a:buNone/>
            </a:pPr>
            <a:endParaRPr lang="en-US" sz="2000" i="1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i="1" dirty="0" err="1">
                <a:solidFill>
                  <a:schemeClr val="accent1"/>
                </a:solidFill>
              </a:rPr>
              <a:t>Cont</a:t>
            </a:r>
            <a:r>
              <a:rPr lang="en-US" i="1" dirty="0">
                <a:solidFill>
                  <a:schemeClr val="accent1"/>
                </a:solidFill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189E5-485F-F34B-A411-70AA371A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837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76578A-46AF-7F4A-AA47-7629457146D1}"/>
              </a:ext>
            </a:extLst>
          </p:cNvPr>
          <p:cNvSpPr/>
          <p:nvPr/>
        </p:nvSpPr>
        <p:spPr>
          <a:xfrm>
            <a:off x="-192505" y="-144379"/>
            <a:ext cx="12625137" cy="156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89946-3ED4-448E-9074-A6659876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6" y="160421"/>
            <a:ext cx="11310914" cy="1304109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Summary of affirmations: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5035-8E9B-4281-BAF5-448ED0DA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6" y="1652335"/>
            <a:ext cx="11102367" cy="5062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err="1">
                <a:solidFill>
                  <a:schemeClr val="accent1"/>
                </a:solidFill>
              </a:rPr>
              <a:t>Cont</a:t>
            </a:r>
            <a:r>
              <a:rPr lang="en-US" sz="2000" i="1" dirty="0">
                <a:solidFill>
                  <a:schemeClr val="accent1"/>
                </a:solidFill>
              </a:rPr>
              <a:t>…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5. Helping believers grow extends </a:t>
            </a:r>
            <a:r>
              <a:rPr lang="en-US" i="1" dirty="0"/>
              <a:t>beyond initial establishing </a:t>
            </a:r>
            <a:r>
              <a:rPr lang="en-US" dirty="0"/>
              <a:t>in the faith to increasing maturity and fruitfulness at </a:t>
            </a:r>
            <a:r>
              <a:rPr lang="en-US" i="1" dirty="0"/>
              <a:t>all levels </a:t>
            </a:r>
            <a:r>
              <a:rPr lang="en-US" dirty="0"/>
              <a:t>of growth.</a:t>
            </a:r>
          </a:p>
          <a:p>
            <a:pPr marL="0" lvl="0" indent="0">
              <a:buNone/>
            </a:pPr>
            <a:r>
              <a:rPr lang="en-US" dirty="0"/>
              <a:t>6. Maturity as a disciple of Christ is not </a:t>
            </a:r>
            <a:r>
              <a:rPr lang="en-US" u="sng" dirty="0"/>
              <a:t>just</a:t>
            </a:r>
            <a:r>
              <a:rPr lang="en-US" dirty="0"/>
              <a:t> about knowledge, but </a:t>
            </a:r>
            <a:r>
              <a:rPr lang="en-US" u="sng" dirty="0"/>
              <a:t>also</a:t>
            </a:r>
            <a:r>
              <a:rPr lang="en-US" dirty="0"/>
              <a:t> about </a:t>
            </a:r>
            <a:r>
              <a:rPr lang="en-US" i="1" dirty="0"/>
              <a:t>abiding </a:t>
            </a:r>
            <a:r>
              <a:rPr lang="en-US" dirty="0"/>
              <a:t>in Christ, </a:t>
            </a:r>
            <a:r>
              <a:rPr lang="en-US" i="1" dirty="0"/>
              <a:t>obeying </a:t>
            </a:r>
            <a:r>
              <a:rPr lang="en-US" dirty="0"/>
              <a:t>in all areas of life and moving out in </a:t>
            </a:r>
            <a:r>
              <a:rPr lang="en-US" i="1" dirty="0"/>
              <a:t>mission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/>
              <a:t>7. Making disciples includes </a:t>
            </a:r>
            <a:r>
              <a:rPr lang="en-US" i="1" dirty="0"/>
              <a:t>sharing the truth </a:t>
            </a:r>
            <a:r>
              <a:rPr lang="en-US" dirty="0"/>
              <a:t>of the gospel </a:t>
            </a:r>
            <a:r>
              <a:rPr lang="en-US" u="sng" dirty="0"/>
              <a:t>together</a:t>
            </a:r>
            <a:r>
              <a:rPr lang="en-US" dirty="0"/>
              <a:t> while authentically </a:t>
            </a:r>
            <a:r>
              <a:rPr lang="en-US" i="1" dirty="0"/>
              <a:t>modeling </a:t>
            </a:r>
            <a:r>
              <a:rPr lang="en-US" dirty="0"/>
              <a:t>Christ.</a:t>
            </a:r>
          </a:p>
          <a:p>
            <a:pPr marL="0" lvl="0" indent="0">
              <a:buNone/>
            </a:pPr>
            <a:r>
              <a:rPr lang="en-US" dirty="0"/>
              <a:t>8. Being and making disciples includes living and communicating God’s good news in the context of </a:t>
            </a:r>
            <a:r>
              <a:rPr lang="en-US" i="1" dirty="0"/>
              <a:t>relationship</a:t>
            </a:r>
            <a:r>
              <a:rPr lang="en-US" dirty="0"/>
              <a:t>, the broader </a:t>
            </a:r>
            <a:r>
              <a:rPr lang="en-US" i="1" dirty="0"/>
              <a:t>community </a:t>
            </a:r>
            <a:r>
              <a:rPr lang="en-US" dirty="0"/>
              <a:t>of faith, </a:t>
            </a:r>
            <a:r>
              <a:rPr lang="en-US" i="1" dirty="0"/>
              <a:t>smaller groups </a:t>
            </a:r>
            <a:r>
              <a:rPr lang="en-US" u="sng" dirty="0"/>
              <a:t>and</a:t>
            </a:r>
            <a:r>
              <a:rPr lang="en-US" dirty="0"/>
              <a:t> </a:t>
            </a:r>
            <a:r>
              <a:rPr lang="en-US" i="1" dirty="0"/>
              <a:t>person-to-person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189E5-485F-F34B-A411-70AA371A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914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346075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Disciple Maker’s Impact </a:t>
            </a:r>
            <a:r>
              <a:rPr lang="en-US"/>
              <a:t>on generations!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 tribute to Miss Elizabeth Webb and others.</a:t>
            </a:r>
          </a:p>
        </p:txBody>
      </p:sp>
    </p:spTree>
    <p:extLst>
      <p:ext uri="{BB962C8B-B14F-4D97-AF65-F5344CB8AC3E}">
        <p14:creationId xmlns:p14="http://schemas.microsoft.com/office/powerpoint/2010/main" val="1842011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 Purpose: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34607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Convinced the no one </a:t>
            </a:r>
          </a:p>
          <a:p>
            <a:pPr marL="0" indent="0" algn="ctr">
              <a:buNone/>
            </a:pPr>
            <a:r>
              <a:rPr lang="en-US" dirty="0"/>
              <a:t>should live and die</a:t>
            </a:r>
          </a:p>
          <a:p>
            <a:pPr marL="0" indent="0" algn="ctr">
              <a:buNone/>
            </a:pPr>
            <a:r>
              <a:rPr lang="en-US" dirty="0"/>
              <a:t>without hearing God’s good news, </a:t>
            </a:r>
          </a:p>
          <a:p>
            <a:pPr marL="0" indent="0" algn="ctr">
              <a:buNone/>
            </a:pPr>
            <a:r>
              <a:rPr lang="en-US" dirty="0"/>
              <a:t>We believe that He has called us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1"/>
                </a:solidFill>
              </a:rPr>
              <a:t>to make disciples of the Lord Jesus Christ</a:t>
            </a:r>
          </a:p>
          <a:p>
            <a:pPr marL="0" indent="0" algn="ctr">
              <a:buNone/>
            </a:pPr>
            <a:r>
              <a:rPr lang="en-US" i="1" dirty="0"/>
              <a:t> </a:t>
            </a:r>
            <a:r>
              <a:rPr lang="en-US" dirty="0"/>
              <a:t>in communities where he is least known.</a:t>
            </a:r>
          </a:p>
        </p:txBody>
      </p:sp>
    </p:spTree>
    <p:extLst>
      <p:ext uri="{BB962C8B-B14F-4D97-AF65-F5344CB8AC3E}">
        <p14:creationId xmlns:p14="http://schemas.microsoft.com/office/powerpoint/2010/main" val="253522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1625"/>
            <a:ext cx="11544300" cy="1317625"/>
          </a:xfrm>
        </p:spPr>
        <p:txBody>
          <a:bodyPr>
            <a:noAutofit/>
          </a:bodyPr>
          <a:lstStyle/>
          <a:p>
            <a:pPr lvl="0"/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DISCIPLE-PILGRIMS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4" y="2095500"/>
            <a:ext cx="5908675" cy="3698875"/>
          </a:xfrm>
        </p:spPr>
        <p:txBody>
          <a:bodyPr>
            <a:noAutofit/>
          </a:bodyPr>
          <a:lstStyle/>
          <a:p>
            <a:pPr marL="571500" lvl="0" indent="-571500">
              <a:buFont typeface="Arial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Journey together.</a:t>
            </a:r>
          </a:p>
          <a:p>
            <a:pPr marL="571500" lvl="0" indent="-571500">
              <a:buFont typeface="Arial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Mutually receive from and assist others.</a:t>
            </a:r>
          </a:p>
          <a:p>
            <a:pPr marL="571500" lvl="0" indent="-571500">
              <a:buFont typeface="Arial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Being and making disciples.</a:t>
            </a:r>
          </a:p>
          <a:p>
            <a:pPr marL="571500" lvl="0" indent="-571500">
              <a:buFont typeface="Arial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 Purpose statement</a:t>
            </a:r>
          </a:p>
        </p:txBody>
      </p:sp>
      <p:pic>
        <p:nvPicPr>
          <p:cNvPr id="4" name="Picture 3" descr="Hiker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0" y="2095500"/>
            <a:ext cx="5921376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485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1625"/>
            <a:ext cx="11544300" cy="1317625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TERMINOLOGY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1920875"/>
            <a:ext cx="5861050" cy="1587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Lato" panose="020F0502020204030203" pitchFamily="34" charset="77"/>
              </a:rPr>
              <a:t>Imprecise language and the need for shared meanings</a:t>
            </a:r>
            <a:br>
              <a:rPr lang="en-US" sz="3600" dirty="0">
                <a:latin typeface="Lato" panose="020F0502020204030203" pitchFamily="34" charset="77"/>
              </a:rPr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2C090-7745-9D40-9EF8-EEA35E733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825" y="3714750"/>
            <a:ext cx="76993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‘Disciple making’ and ‘discipleship’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dirty="0"/>
              <a:t>Synonymous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dirty="0"/>
              <a:t>Sequential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dirty="0"/>
              <a:t>One Superior over the other</a:t>
            </a:r>
          </a:p>
          <a:p>
            <a:endParaRPr lang="en-US" dirty="0"/>
          </a:p>
        </p:txBody>
      </p:sp>
      <p:pic>
        <p:nvPicPr>
          <p:cNvPr id="8" name="Picture 7" descr="Alphab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0"/>
            <a:ext cx="2127250" cy="14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7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3649-4E39-424A-91BD-30213186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10" y="112294"/>
            <a:ext cx="10363200" cy="1305343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DISCIPLE:</a:t>
            </a:r>
            <a:endParaRPr lang="en-US" sz="5400" dirty="0">
              <a:solidFill>
                <a:schemeClr val="bg1"/>
              </a:solidFill>
              <a:latin typeface="Bebas Neue" panose="020B0606020202050201" pitchFamily="34" charset="77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2794-FDFF-4DEB-BEAC-7BF41E17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25" y="1651000"/>
            <a:ext cx="11064875" cy="506412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4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“A disciple,</a:t>
            </a:r>
            <a:r>
              <a:rPr lang="en-US" sz="4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3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mathetes</a:t>
            </a:r>
            <a:r>
              <a:rPr lang="en-US" sz="4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is a learner or follower— someone committed to a significant matter.”</a:t>
            </a:r>
          </a:p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    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				    </a:t>
            </a:r>
            <a:r>
              <a:rPr lang="en-US" sz="2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          -Bill Hull, </a:t>
            </a:r>
            <a:r>
              <a:rPr lang="en-US" sz="29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Complete Book of Discipleship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4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“Disciples is a primary term used in the Gospel to refer to Jesus’ followers and is a common reference for those known in the early church as believers…. The term was used most frequently in this specific sense: at least 230 times in the Gospels and 28 times in Acts.”</a:t>
            </a:r>
          </a:p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          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			    </a:t>
            </a:r>
            <a:r>
              <a:rPr lang="en-US" sz="2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-Michael Wilkins, Talbot School of Theology</a:t>
            </a:r>
          </a:p>
        </p:txBody>
      </p:sp>
    </p:spTree>
    <p:extLst>
      <p:ext uri="{BB962C8B-B14F-4D97-AF65-F5344CB8AC3E}">
        <p14:creationId xmlns:p14="http://schemas.microsoft.com/office/powerpoint/2010/main" val="42643613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3649-4E39-424A-91BD-30213186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10" y="112295"/>
            <a:ext cx="10363200" cy="1305343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DISCIPLE-MAKING:</a:t>
            </a:r>
            <a:endParaRPr lang="en-US" sz="5400" dirty="0">
              <a:solidFill>
                <a:schemeClr val="bg1"/>
              </a:solidFill>
              <a:latin typeface="Bebas Neue" panose="020B0606020202050201" pitchFamily="34" charset="77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2794-FDFF-4DEB-BEAC-7BF41E17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836654"/>
            <a:ext cx="10463602" cy="41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Matheteusate</a:t>
            </a:r>
            <a:r>
              <a:rPr lang="en-US" sz="4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make disciples</a:t>
            </a:r>
            <a:r>
              <a:rPr lang="en-US" sz="4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</a:t>
            </a: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(Matt 28:19)</a:t>
            </a:r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Deliverance 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(Repentance :turning from darkness to light Acts 26: 17-18)</a:t>
            </a:r>
          </a:p>
          <a:p>
            <a:pPr marL="0" indent="0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 Development 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(Equipping: Ephesians 4:11-13)</a:t>
            </a:r>
            <a:endParaRPr lang="en-U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 Deployment 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(Participation in works of service: Ephesians 4:12)</a:t>
            </a:r>
          </a:p>
          <a:p>
            <a:pPr marL="0" indent="0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                                   </a:t>
            </a:r>
            <a:r>
              <a:rPr lang="en-US" sz="2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-Bill Hull, </a:t>
            </a:r>
            <a:r>
              <a:rPr lang="en-US" sz="2000" i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Complete Book of Discipleship</a:t>
            </a:r>
            <a:endParaRPr lang="en-U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981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3649-4E39-424A-91BD-30213186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10" y="112295"/>
            <a:ext cx="10363200" cy="1305343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DISCIPLESHIP:</a:t>
            </a:r>
            <a:endParaRPr lang="en-US" sz="5400" dirty="0">
              <a:solidFill>
                <a:schemeClr val="bg1"/>
              </a:solidFill>
              <a:latin typeface="Bebas Neue" panose="020B0606020202050201" pitchFamily="34" charset="77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2794-FDFF-4DEB-BEAC-7BF41E17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09" y="1605690"/>
            <a:ext cx="10133866" cy="4633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Widely accepted term for the 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ongoing 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life of a disciple.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purely biblical, but a derivative.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Ship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“the state of” or “contained in”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Disciple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ship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The state of being a disciple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596AB-E2FE-BE4E-A645-2DBD653C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347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3649-4E39-424A-91BD-30213186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10" y="112295"/>
            <a:ext cx="10363200" cy="1305343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bas Neue" panose="020B0606020202050201" pitchFamily="34" charset="77"/>
                <a:ea typeface="Lato Semibold" panose="020F0502020204030203" pitchFamily="34" charset="0"/>
                <a:cs typeface="Lato Semibold" panose="020F0502020204030203" pitchFamily="34" charset="0"/>
              </a:rPr>
              <a:t>WHAT WE CAN AFFIRM</a:t>
            </a:r>
            <a:endParaRPr lang="en-US" sz="5400" dirty="0">
              <a:solidFill>
                <a:schemeClr val="bg1"/>
              </a:solidFill>
              <a:latin typeface="Bebas Neue" panose="020B0606020202050201" pitchFamily="34" charset="77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2794-FDFF-4DEB-BEAC-7BF41E17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10" y="1652338"/>
            <a:ext cx="10363200" cy="43674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we can affirm and promote</a:t>
            </a:r>
          </a:p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we ought not to affirm </a:t>
            </a:r>
          </a:p>
          <a:p>
            <a:pPr marL="0" indent="0">
              <a:buNone/>
            </a:pPr>
            <a:endParaRPr lang="en-U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will lead us to a core concept that we can understand and embrace collectively, which will clarify 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disciple-making matters in the church and missions.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7B835-E960-594E-B17B-4A7217DED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97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2794-FDFF-4DEB-BEAC-7BF41E17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10" y="1795378"/>
            <a:ext cx="10363200" cy="4351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sz="4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Discipling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men and women is the priority around which our lives should be oriented.”     					             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Dr. Coleman, </a:t>
            </a: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Master Plan of Discipleship</a:t>
            </a:r>
          </a:p>
          <a:p>
            <a:pPr marL="0" indent="0" algn="ctr">
              <a:buNone/>
            </a:pPr>
            <a:endParaRPr lang="en-US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this is so, have we wandered off into the weeds?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02ADE-16B1-2D45-9860-DCBE3610E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6057734"/>
            <a:ext cx="1411705" cy="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2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D2918"/>
      </a:accent1>
      <a:accent2>
        <a:srgbClr val="BD2918"/>
      </a:accent2>
      <a:accent3>
        <a:srgbClr val="A5A5A5"/>
      </a:accent3>
      <a:accent4>
        <a:srgbClr val="BD291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71BBEE85650448CC231F0BD2319E4" ma:contentTypeVersion="8" ma:contentTypeDescription="Create a new document." ma:contentTypeScope="" ma:versionID="c69b7813883a7a3bc9959544ab63d744">
  <xsd:schema xmlns:xsd="http://www.w3.org/2001/XMLSchema" xmlns:xs="http://www.w3.org/2001/XMLSchema" xmlns:p="http://schemas.microsoft.com/office/2006/metadata/properties" xmlns:ns2="8aba4e05-6adc-4c77-b3e6-98edae4ac5ab" xmlns:ns3="e3c31088-8f75-4f24-b2b1-663e9f5e5244" targetNamespace="http://schemas.microsoft.com/office/2006/metadata/properties" ma:root="true" ma:fieldsID="563e78545475409bedc1d97103591970" ns2:_="" ns3:_="">
    <xsd:import namespace="8aba4e05-6adc-4c77-b3e6-98edae4ac5ab"/>
    <xsd:import namespace="e3c31088-8f75-4f24-b2b1-663e9f5e52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a4e05-6adc-4c77-b3e6-98edae4ac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31088-8f75-4f24-b2b1-663e9f5e52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65C1C3-2854-4418-A6BF-69E907428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ba4e05-6adc-4c77-b3e6-98edae4ac5ab"/>
    <ds:schemaRef ds:uri="e3c31088-8f75-4f24-b2b1-663e9f5e52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2136D8-2B58-4795-A42F-9A0F97850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F7C831-5AAD-4A64-BE22-C47B6CF23D57}">
  <ds:schemaRefs>
    <ds:schemaRef ds:uri="http://schemas.microsoft.com/office/2006/documentManagement/types"/>
    <ds:schemaRef ds:uri="http://schemas.microsoft.com/office/infopath/2007/PartnerControls"/>
    <ds:schemaRef ds:uri="e3c31088-8f75-4f24-b2b1-663e9f5e52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aba4e05-6adc-4c77-b3e6-98edae4ac5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1007</Words>
  <Application>Microsoft Office PowerPoint</Application>
  <PresentationFormat>Widescreen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Bebas Neue</vt:lpstr>
      <vt:lpstr>Bebas Neue</vt:lpstr>
      <vt:lpstr>Bebas Neue Regular</vt:lpstr>
      <vt:lpstr>Calibri</vt:lpstr>
      <vt:lpstr>Lato</vt:lpstr>
      <vt:lpstr>Lato Light</vt:lpstr>
      <vt:lpstr>Lato Semibold</vt:lpstr>
      <vt:lpstr>Office Theme</vt:lpstr>
      <vt:lpstr> </vt:lpstr>
      <vt:lpstr>PowerPoint Presentation</vt:lpstr>
      <vt:lpstr>DISCIPLE-PILGRIMS</vt:lpstr>
      <vt:lpstr>TERMINOLOGY</vt:lpstr>
      <vt:lpstr>DISCIPLE:</vt:lpstr>
      <vt:lpstr>DISCIPLE-MAKING:</vt:lpstr>
      <vt:lpstr>DISCIPLESHIP:</vt:lpstr>
      <vt:lpstr>WHAT WE CAN AFFIRM</vt:lpstr>
      <vt:lpstr>PowerPoint Presentation</vt:lpstr>
      <vt:lpstr>Make church or make disciples?</vt:lpstr>
      <vt:lpstr>PowerPoint Presentation</vt:lpstr>
      <vt:lpstr>10 Reasons Disciple-making Matters</vt:lpstr>
      <vt:lpstr>10 Reasons Disciple-making Matters</vt:lpstr>
      <vt:lpstr>10 Reasons Disciple-making Matters</vt:lpstr>
      <vt:lpstr>10 Reasons Disciple-making Matters</vt:lpstr>
      <vt:lpstr>10 Reasons Disciple-making Matters</vt:lpstr>
      <vt:lpstr>10 Reasons Disciple-making Matters</vt:lpstr>
      <vt:lpstr>10 Reasons Disciple-making Matters</vt:lpstr>
      <vt:lpstr>10 Reasons Disciple-making Matters</vt:lpstr>
      <vt:lpstr>10 Reasons Disciple-making Matters</vt:lpstr>
      <vt:lpstr>10 Reasons Disciple-making Matters</vt:lpstr>
      <vt:lpstr>Three benefits of discipleship</vt:lpstr>
      <vt:lpstr>Our Intent:</vt:lpstr>
      <vt:lpstr>PowerPoint Presentation</vt:lpstr>
      <vt:lpstr>PowerPoint Presentation</vt:lpstr>
      <vt:lpstr>Summary of affirmations:</vt:lpstr>
      <vt:lpstr>Summary of affirmations:</vt:lpstr>
      <vt:lpstr>SIM example:</vt:lpstr>
      <vt:lpstr>SIM Purpose: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Forward: Priorities for the Next Five Years:</dc:title>
  <dc:creator>Joshua Bogunjoko</dc:creator>
  <cp:lastModifiedBy>Joshua Bogunjoko</cp:lastModifiedBy>
  <cp:revision>60</cp:revision>
  <cp:lastPrinted>2017-08-08T23:09:59Z</cp:lastPrinted>
  <dcterms:created xsi:type="dcterms:W3CDTF">2017-08-06T20:44:59Z</dcterms:created>
  <dcterms:modified xsi:type="dcterms:W3CDTF">2018-05-28T20:41:33Z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0x01010015971BBEE85650448CC231F0BD2319E4</vt:lpwstr>
  </property>
</Properties>
</file>