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7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02/09/15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GB"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02/09/15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GB"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02/09/15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02/09/15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GB"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GB"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02/09/15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02/09/15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GB"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GB"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02/09/15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GB"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02/09/15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02/09/15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GB"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02/09/15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02/09/15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GB"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GB"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02/09/15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C. Rosalee Velloso Ewell, PhD</a:t>
            </a:r>
          </a:p>
          <a:p>
            <a:r>
              <a:rPr lang="en-US" dirty="0" smtClean="0"/>
              <a:t>World Evangelical Alliance, Theological Commission</a:t>
            </a:r>
            <a:endParaRPr lang="en-US" dirty="0"/>
          </a:p>
        </p:txBody>
      </p:sp>
      <p:sp>
        <p:nvSpPr>
          <p:cNvPr id="3" name="Title 2"/>
          <p:cNvSpPr>
            <a:spLocks noGrp="1"/>
          </p:cNvSpPr>
          <p:nvPr>
            <p:ph type="ctrTitle"/>
          </p:nvPr>
        </p:nvSpPr>
        <p:spPr>
          <a:xfrm>
            <a:off x="817581" y="1914636"/>
            <a:ext cx="7175351" cy="1793167"/>
          </a:xfrm>
        </p:spPr>
        <p:txBody>
          <a:bodyPr/>
          <a:lstStyle/>
          <a:p>
            <a:r>
              <a:rPr lang="en-US" dirty="0" smtClean="0"/>
              <a:t>Gospel &amp; Mission:</a:t>
            </a:r>
            <a:br>
              <a:rPr lang="en-US" dirty="0" smtClean="0"/>
            </a:br>
            <a:r>
              <a:rPr lang="en-US" dirty="0" smtClean="0"/>
              <a:t>Theological Bases</a:t>
            </a:r>
            <a:endParaRPr lang="en-US" dirty="0"/>
          </a:p>
        </p:txBody>
      </p:sp>
    </p:spTree>
    <p:extLst>
      <p:ext uri="{BB962C8B-B14F-4D97-AF65-F5344CB8AC3E}">
        <p14:creationId xmlns:p14="http://schemas.microsoft.com/office/powerpoint/2010/main" val="38346430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2999" y="731519"/>
            <a:ext cx="6928945" cy="5182799"/>
          </a:xfrm>
        </p:spPr>
        <p:txBody>
          <a:bodyPr>
            <a:noAutofit/>
          </a:bodyPr>
          <a:lstStyle/>
          <a:p>
            <a:r>
              <a:rPr lang="en-US" sz="3200" dirty="0" smtClean="0"/>
              <a:t>How do Gospel &amp; Mission shape our theologies and practices in an ever-changing world?</a:t>
            </a:r>
          </a:p>
          <a:p>
            <a:endParaRPr lang="en-US" sz="3200" dirty="0"/>
          </a:p>
          <a:p>
            <a:r>
              <a:rPr lang="en-US" sz="3200" dirty="0" smtClean="0"/>
              <a:t>What difference does the good news make?</a:t>
            </a:r>
          </a:p>
          <a:p>
            <a:endParaRPr lang="en-US" sz="3200" dirty="0"/>
          </a:p>
          <a:p>
            <a:r>
              <a:rPr lang="en-US" sz="3200" dirty="0" smtClean="0"/>
              <a:t>What comes to mind when I say ‘Mission’ or ‘Gospel’?</a:t>
            </a:r>
          </a:p>
          <a:p>
            <a:pPr marL="45720" indent="0">
              <a:buNone/>
            </a:pPr>
            <a:endParaRPr lang="en-US" sz="3200" dirty="0"/>
          </a:p>
        </p:txBody>
      </p:sp>
    </p:spTree>
    <p:extLst>
      <p:ext uri="{BB962C8B-B14F-4D97-AF65-F5344CB8AC3E}">
        <p14:creationId xmlns:p14="http://schemas.microsoft.com/office/powerpoint/2010/main" val="44163755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2999" y="731520"/>
            <a:ext cx="7102909" cy="3474720"/>
          </a:xfrm>
        </p:spPr>
        <p:txBody>
          <a:bodyPr/>
          <a:lstStyle/>
          <a:p>
            <a:r>
              <a:rPr lang="en-US" sz="3600" dirty="0" smtClean="0"/>
              <a:t>“Humans are </a:t>
            </a:r>
            <a:r>
              <a:rPr lang="en-US" sz="3600" i="1" dirty="0" smtClean="0"/>
              <a:t>homo </a:t>
            </a:r>
            <a:r>
              <a:rPr lang="en-US" sz="3600" i="1" dirty="0" err="1" smtClean="0"/>
              <a:t>narratus</a:t>
            </a:r>
            <a:r>
              <a:rPr lang="en-US" sz="3600" dirty="0" smtClean="0"/>
              <a:t>…”</a:t>
            </a:r>
            <a:endParaRPr lang="en-US" dirty="0"/>
          </a:p>
          <a:p>
            <a:pPr marL="45720" indent="0" algn="r">
              <a:buNone/>
            </a:pPr>
            <a:r>
              <a:rPr lang="en-US" dirty="0" smtClean="0"/>
              <a:t>H. Stephen Shoemaker</a:t>
            </a:r>
            <a:endParaRPr lang="en-US" dirty="0"/>
          </a:p>
        </p:txBody>
      </p:sp>
      <p:pic>
        <p:nvPicPr>
          <p:cNvPr id="4" name="Picture 3"/>
          <p:cNvPicPr>
            <a:picLocks noChangeAspect="1"/>
          </p:cNvPicPr>
          <p:nvPr/>
        </p:nvPicPr>
        <p:blipFill>
          <a:blip r:embed="rId2"/>
          <a:stretch>
            <a:fillRect/>
          </a:stretch>
        </p:blipFill>
        <p:spPr>
          <a:xfrm rot="982633">
            <a:off x="701348" y="1965015"/>
            <a:ext cx="4117462" cy="2833060"/>
          </a:xfrm>
          <a:prstGeom prst="rect">
            <a:avLst/>
          </a:prstGeom>
        </p:spPr>
      </p:pic>
      <p:pic>
        <p:nvPicPr>
          <p:cNvPr id="5" name="Picture 4"/>
          <p:cNvPicPr>
            <a:picLocks noChangeAspect="1"/>
          </p:cNvPicPr>
          <p:nvPr/>
        </p:nvPicPr>
        <p:blipFill>
          <a:blip r:embed="rId3"/>
          <a:stretch>
            <a:fillRect/>
          </a:stretch>
        </p:blipFill>
        <p:spPr>
          <a:xfrm rot="21120440">
            <a:off x="5536629" y="2854222"/>
            <a:ext cx="2580711" cy="3225889"/>
          </a:xfrm>
          <a:prstGeom prst="rect">
            <a:avLst/>
          </a:prstGeom>
        </p:spPr>
      </p:pic>
    </p:spTree>
    <p:extLst>
      <p:ext uri="{BB962C8B-B14F-4D97-AF65-F5344CB8AC3E}">
        <p14:creationId xmlns:p14="http://schemas.microsoft.com/office/powerpoint/2010/main" val="18943459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19"/>
            <a:ext cx="7137702" cy="5530699"/>
          </a:xfrm>
        </p:spPr>
        <p:txBody>
          <a:bodyPr>
            <a:normAutofit/>
          </a:bodyPr>
          <a:lstStyle/>
          <a:p>
            <a:r>
              <a:rPr lang="en-US" sz="3200" b="1" dirty="0" smtClean="0"/>
              <a:t>1. The particularity of the Gospel</a:t>
            </a:r>
          </a:p>
          <a:p>
            <a:endParaRPr lang="en-US" dirty="0"/>
          </a:p>
          <a:p>
            <a:pPr marL="45720" indent="0">
              <a:buNone/>
            </a:pPr>
            <a:r>
              <a:rPr lang="en-US" sz="2800" dirty="0" smtClean="0"/>
              <a:t>The angel Gabriel didn’t visit any village, any virgin.</a:t>
            </a:r>
          </a:p>
          <a:p>
            <a:pPr marL="45720" indent="0">
              <a:buNone/>
            </a:pPr>
            <a:endParaRPr lang="en-US" sz="2800" dirty="0"/>
          </a:p>
          <a:p>
            <a:pPr marL="45720" indent="0">
              <a:buNone/>
            </a:pPr>
            <a:r>
              <a:rPr lang="en-US" sz="2800" dirty="0" smtClean="0"/>
              <a:t>“In Jesus of Nazareth God contextualized himself… God does now shout his message from the heavens; God becomes present.”</a:t>
            </a:r>
          </a:p>
          <a:p>
            <a:pPr marL="45720" indent="0" algn="r">
              <a:buNone/>
            </a:pPr>
            <a:r>
              <a:rPr lang="en-US" sz="2400" dirty="0" smtClean="0"/>
              <a:t>C. Ren</a:t>
            </a:r>
            <a:r>
              <a:rPr lang="en-US" sz="2400" dirty="0" smtClean="0"/>
              <a:t>é Padilla</a:t>
            </a:r>
            <a:endParaRPr lang="en-US" sz="2400" dirty="0"/>
          </a:p>
        </p:txBody>
      </p:sp>
    </p:spTree>
    <p:extLst>
      <p:ext uri="{BB962C8B-B14F-4D97-AF65-F5344CB8AC3E}">
        <p14:creationId xmlns:p14="http://schemas.microsoft.com/office/powerpoint/2010/main" val="16344400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400800" cy="4747922"/>
          </a:xfrm>
        </p:spPr>
        <p:txBody>
          <a:bodyPr>
            <a:normAutofit/>
          </a:bodyPr>
          <a:lstStyle/>
          <a:p>
            <a:pPr lvl="0"/>
            <a:r>
              <a:rPr lang="en-GB" sz="3200" b="1" dirty="0" smtClean="0"/>
              <a:t>2. The </a:t>
            </a:r>
            <a:r>
              <a:rPr lang="en-GB" sz="3200" b="1" dirty="0"/>
              <a:t>universality of the Gospel as a challenge to our identities</a:t>
            </a:r>
          </a:p>
          <a:p>
            <a:endParaRPr lang="en-US" dirty="0" smtClean="0"/>
          </a:p>
          <a:p>
            <a:pPr marL="45720" indent="0">
              <a:buNone/>
            </a:pPr>
            <a:r>
              <a:rPr lang="en-US" sz="2800" dirty="0" smtClean="0"/>
              <a:t>In mission, the Good News disperses the fears:</a:t>
            </a:r>
          </a:p>
          <a:p>
            <a:pPr marL="45720" indent="0">
              <a:buNone/>
            </a:pPr>
            <a:r>
              <a:rPr lang="en-US" sz="2800" dirty="0" smtClean="0"/>
              <a:t>• of uniformity</a:t>
            </a:r>
          </a:p>
          <a:p>
            <a:pPr marL="45720" indent="0">
              <a:buNone/>
            </a:pPr>
            <a:r>
              <a:rPr lang="en-US" sz="2800" dirty="0" smtClean="0"/>
              <a:t>• of security</a:t>
            </a:r>
          </a:p>
          <a:p>
            <a:pPr marL="45720" indent="0">
              <a:buNone/>
            </a:pPr>
            <a:endParaRPr lang="en-US" dirty="0"/>
          </a:p>
        </p:txBody>
      </p:sp>
      <p:pic>
        <p:nvPicPr>
          <p:cNvPr id="4" name="Picture 3"/>
          <p:cNvPicPr>
            <a:picLocks noChangeAspect="1"/>
          </p:cNvPicPr>
          <p:nvPr/>
        </p:nvPicPr>
        <p:blipFill>
          <a:blip r:embed="rId2"/>
          <a:stretch>
            <a:fillRect/>
          </a:stretch>
        </p:blipFill>
        <p:spPr>
          <a:xfrm>
            <a:off x="4679640" y="3512514"/>
            <a:ext cx="3575360" cy="2773986"/>
          </a:xfrm>
          <a:prstGeom prst="rect">
            <a:avLst/>
          </a:prstGeom>
        </p:spPr>
      </p:pic>
    </p:spTree>
    <p:extLst>
      <p:ext uri="{BB962C8B-B14F-4D97-AF65-F5344CB8AC3E}">
        <p14:creationId xmlns:p14="http://schemas.microsoft.com/office/powerpoint/2010/main" val="22823001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2999" y="731519"/>
            <a:ext cx="6841963" cy="5687255"/>
          </a:xfrm>
        </p:spPr>
        <p:txBody>
          <a:bodyPr/>
          <a:lstStyle/>
          <a:p>
            <a:r>
              <a:rPr lang="en-US" sz="3200" b="1" dirty="0" smtClean="0"/>
              <a:t>3. The Surprising Gospel</a:t>
            </a:r>
          </a:p>
          <a:p>
            <a:pPr marL="45720" indent="0">
              <a:buNone/>
            </a:pPr>
            <a:endParaRPr lang="en-US" sz="2800" dirty="0"/>
          </a:p>
          <a:p>
            <a:pPr marL="45720" indent="0">
              <a:buNone/>
            </a:pPr>
            <a:r>
              <a:rPr lang="en-GB" sz="2800" dirty="0"/>
              <a:t>The gospel calls into question all our attempts to control, to lead as we see fit, to determine outcomes according to our desires or according to our understanding of how things should be. The gospel, by definition, resists any attempt to be colonized or to become empire. </a:t>
            </a:r>
            <a:endParaRPr lang="en-US" sz="2800" dirty="0"/>
          </a:p>
        </p:txBody>
      </p:sp>
    </p:spTree>
    <p:extLst>
      <p:ext uri="{BB962C8B-B14F-4D97-AF65-F5344CB8AC3E}">
        <p14:creationId xmlns:p14="http://schemas.microsoft.com/office/powerpoint/2010/main" val="35618794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911548" cy="5443724"/>
          </a:xfrm>
        </p:spPr>
        <p:txBody>
          <a:bodyPr>
            <a:normAutofit/>
          </a:bodyPr>
          <a:lstStyle/>
          <a:p>
            <a:r>
              <a:rPr lang="en-US" sz="3200" b="1" dirty="0" smtClean="0"/>
              <a:t>4. The Missionary Gospel</a:t>
            </a:r>
          </a:p>
          <a:p>
            <a:pPr marL="45720" indent="0">
              <a:buNone/>
            </a:pPr>
            <a:endParaRPr lang="en-US" dirty="0"/>
          </a:p>
          <a:p>
            <a:pPr marL="45720" indent="0">
              <a:buNone/>
            </a:pPr>
            <a:r>
              <a:rPr lang="en-US" sz="2800" dirty="0" smtClean="0"/>
              <a:t>• from the beginning, God’s people had a purpose – to show the nations through word, character and deed who was the One true God.</a:t>
            </a:r>
          </a:p>
          <a:p>
            <a:pPr marL="45720" indent="0">
              <a:buNone/>
            </a:pPr>
            <a:endParaRPr lang="en-US" sz="2800" dirty="0"/>
          </a:p>
        </p:txBody>
      </p:sp>
    </p:spTree>
    <p:extLst>
      <p:ext uri="{BB962C8B-B14F-4D97-AF65-F5344CB8AC3E}">
        <p14:creationId xmlns:p14="http://schemas.microsoft.com/office/powerpoint/2010/main" val="16824587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2999" y="731519"/>
            <a:ext cx="6946341" cy="5495909"/>
          </a:xfrm>
        </p:spPr>
        <p:txBody>
          <a:bodyPr/>
          <a:lstStyle/>
          <a:p>
            <a:pPr marL="45720" indent="0">
              <a:buNone/>
            </a:pPr>
            <a:r>
              <a:rPr lang="en-US" sz="2800" dirty="0"/>
              <a:t>• </a:t>
            </a:r>
            <a:r>
              <a:rPr lang="en-GB" sz="2800" dirty="0"/>
              <a:t>As we are drawn by the Spirit into closer communion with Christ, we are also drawn closer to one another. This isn’t always easy</a:t>
            </a:r>
            <a:r>
              <a:rPr lang="en-GB" sz="2800" dirty="0" smtClean="0"/>
              <a:t>. Matthew and Peter are not ‘natural’ friends.</a:t>
            </a:r>
          </a:p>
          <a:p>
            <a:pPr marL="45720" indent="0">
              <a:buNone/>
            </a:pPr>
            <a:endParaRPr lang="en-GB" sz="2800" dirty="0"/>
          </a:p>
          <a:p>
            <a:pPr marL="45720" indent="0">
              <a:buNone/>
            </a:pPr>
            <a:r>
              <a:rPr lang="en-GB" sz="2800" dirty="0" smtClean="0"/>
              <a:t>Their friendship is only possible because of the good news of Jesus, which brings them together for the sake of mission, for the sake of telling the story of Jesus.</a:t>
            </a:r>
            <a:endParaRPr lang="en-US" sz="2800" dirty="0"/>
          </a:p>
        </p:txBody>
      </p:sp>
    </p:spTree>
    <p:extLst>
      <p:ext uri="{BB962C8B-B14F-4D97-AF65-F5344CB8AC3E}">
        <p14:creationId xmlns:p14="http://schemas.microsoft.com/office/powerpoint/2010/main" val="11094355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72</TotalTime>
  <Words>305</Words>
  <Application>Microsoft Macintosh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Gospel &amp; Mission: Theological Bases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&amp; Mission: Theological Bases</dc:title>
  <dc:creator>Rosalee Velloso Ewell</dc:creator>
  <cp:lastModifiedBy>Rosalee Velloso Ewell</cp:lastModifiedBy>
  <cp:revision>3</cp:revision>
  <dcterms:created xsi:type="dcterms:W3CDTF">2015-09-02T04:55:21Z</dcterms:created>
  <dcterms:modified xsi:type="dcterms:W3CDTF">2015-09-02T06:07:37Z</dcterms:modified>
</cp:coreProperties>
</file>