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63" r:id="rId4"/>
    <p:sldId id="264" r:id="rId5"/>
    <p:sldId id="265" r:id="rId6"/>
    <p:sldId id="266" r:id="rId7"/>
    <p:sldId id="269" r:id="rId8"/>
    <p:sldId id="285" r:id="rId9"/>
    <p:sldId id="268" r:id="rId10"/>
    <p:sldId id="271" r:id="rId11"/>
    <p:sldId id="272" r:id="rId12"/>
    <p:sldId id="288" r:id="rId13"/>
    <p:sldId id="273" r:id="rId14"/>
    <p:sldId id="284" r:id="rId15"/>
    <p:sldId id="286" r:id="rId16"/>
    <p:sldId id="274" r:id="rId17"/>
    <p:sldId id="275" r:id="rId18"/>
    <p:sldId id="267" r:id="rId19"/>
    <p:sldId id="287" r:id="rId20"/>
    <p:sldId id="289" r:id="rId21"/>
    <p:sldId id="292" r:id="rId22"/>
    <p:sldId id="277" r:id="rId23"/>
    <p:sldId id="291" r:id="rId24"/>
    <p:sldId id="257" r:id="rId25"/>
    <p:sldId id="290" r:id="rId26"/>
    <p:sldId id="294" r:id="rId27"/>
    <p:sldId id="276" r:id="rId28"/>
    <p:sldId id="293" r:id="rId29"/>
    <p:sldId id="258" r:id="rId30"/>
    <p:sldId id="259" r:id="rId31"/>
    <p:sldId id="260" r:id="rId32"/>
    <p:sldId id="261" r:id="rId33"/>
    <p:sldId id="279" r:id="rId34"/>
    <p:sldId id="295" r:id="rId35"/>
    <p:sldId id="281" r:id="rId36"/>
    <p:sldId id="296" r:id="rId37"/>
    <p:sldId id="278" r:id="rId38"/>
    <p:sldId id="280"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4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32FB7DD-7BC8-E742-8C94-D007BC9DCBEB}"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122709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32FB7DD-7BC8-E742-8C94-D007BC9DCBEB}"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362264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32FB7DD-7BC8-E742-8C94-D007BC9DCBEB}"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424972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32FB7DD-7BC8-E742-8C94-D007BC9DCBEB}"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9468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32FB7DD-7BC8-E742-8C94-D007BC9DCBEB}"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290453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32FB7DD-7BC8-E742-8C94-D007BC9DCBEB}"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239626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32FB7DD-7BC8-E742-8C94-D007BC9DCBEB}" type="datetimeFigureOut">
              <a:rPr lang="en-US" smtClean="0"/>
              <a:t>9/2/15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225215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32FB7DD-7BC8-E742-8C94-D007BC9DCBEB}" type="datetimeFigureOut">
              <a:rPr lang="en-US" smtClean="0"/>
              <a:t>9/2/15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356619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FB7DD-7BC8-E742-8C94-D007BC9DCBEB}" type="datetimeFigureOut">
              <a:rPr lang="en-US" smtClean="0"/>
              <a:t>9/2/15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10029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32FB7DD-7BC8-E742-8C94-D007BC9DCBEB}"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128422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32FB7DD-7BC8-E742-8C94-D007BC9DCBEB}"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29158-ACEB-CF47-8622-4197BB4973B2}" type="slidenum">
              <a:rPr lang="en-US" smtClean="0"/>
              <a:t>‹#›</a:t>
            </a:fld>
            <a:endParaRPr lang="en-US"/>
          </a:p>
        </p:txBody>
      </p:sp>
    </p:spTree>
    <p:extLst>
      <p:ext uri="{BB962C8B-B14F-4D97-AF65-F5344CB8AC3E}">
        <p14:creationId xmlns:p14="http://schemas.microsoft.com/office/powerpoint/2010/main" val="6084122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FB7DD-7BC8-E742-8C94-D007BC9DCBEB}" type="datetimeFigureOut">
              <a:rPr lang="en-US" smtClean="0"/>
              <a:t>9/2/15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29158-ACEB-CF47-8622-4197BB4973B2}" type="slidenum">
              <a:rPr lang="en-US" smtClean="0"/>
              <a:t>‹#›</a:t>
            </a:fld>
            <a:endParaRPr lang="en-US"/>
          </a:p>
        </p:txBody>
      </p:sp>
    </p:spTree>
    <p:extLst>
      <p:ext uri="{BB962C8B-B14F-4D97-AF65-F5344CB8AC3E}">
        <p14:creationId xmlns:p14="http://schemas.microsoft.com/office/powerpoint/2010/main" val="1956515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188" y="929373"/>
            <a:ext cx="8301815" cy="2956826"/>
          </a:xfrm>
        </p:spPr>
        <p:txBody>
          <a:bodyPr>
            <a:normAutofit/>
          </a:bodyPr>
          <a:lstStyle/>
          <a:p>
            <a:r>
              <a:rPr lang="en-US" b="1" dirty="0" smtClean="0">
                <a:solidFill>
                  <a:srgbClr val="FF0000"/>
                </a:solidFill>
              </a:rPr>
              <a:t>THE PRAXIS OF GOSPEL AS GOOD NEWS: AN AFRICAN ORTHODOX PERSPECTIVE</a:t>
            </a:r>
            <a:endParaRPr lang="en-US" b="1" dirty="0">
              <a:solidFill>
                <a:srgbClr val="FF0000"/>
              </a:solidFill>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rgbClr val="0000FF"/>
                </a:solidFill>
              </a:rPr>
              <a:t>FR EVANGELOS THIANI</a:t>
            </a:r>
          </a:p>
          <a:p>
            <a:r>
              <a:rPr lang="en-US" dirty="0" smtClean="0">
                <a:solidFill>
                  <a:srgbClr val="0000FF"/>
                </a:solidFill>
              </a:rPr>
              <a:t>GREEK ORTHODOX PATRIARCHATE OF ALEXANDRIA: </a:t>
            </a:r>
          </a:p>
          <a:p>
            <a:r>
              <a:rPr lang="en-US" dirty="0" smtClean="0">
                <a:solidFill>
                  <a:srgbClr val="0000FF"/>
                </a:solidFill>
              </a:rPr>
              <a:t>ORTHODOX ARCHBISHORIC OF KENYA</a:t>
            </a:r>
            <a:endParaRPr lang="en-US" dirty="0">
              <a:solidFill>
                <a:srgbClr val="0000FF"/>
              </a:solidFill>
            </a:endParaRPr>
          </a:p>
        </p:txBody>
      </p:sp>
    </p:spTree>
    <p:extLst>
      <p:ext uri="{BB962C8B-B14F-4D97-AF65-F5344CB8AC3E}">
        <p14:creationId xmlns:p14="http://schemas.microsoft.com/office/powerpoint/2010/main" val="331431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5442"/>
            <a:ext cx="9005098" cy="721515"/>
          </a:xfrm>
        </p:spPr>
        <p:txBody>
          <a:bodyPr>
            <a:normAutofit/>
          </a:bodyPr>
          <a:lstStyle/>
          <a:p>
            <a:r>
              <a:rPr lang="en-US" sz="3600" b="1" dirty="0" smtClean="0">
                <a:solidFill>
                  <a:srgbClr val="FF0000"/>
                </a:solidFill>
              </a:rPr>
              <a:t>CHRIST AS THE GOSPEL AND THE GOSPEL</a:t>
            </a:r>
            <a:endParaRPr lang="en-US" sz="3600" b="1" dirty="0">
              <a:solidFill>
                <a:srgbClr val="FF0000"/>
              </a:solidFill>
            </a:endParaRPr>
          </a:p>
        </p:txBody>
      </p:sp>
      <p:sp>
        <p:nvSpPr>
          <p:cNvPr id="3" name="Content Placeholder 2"/>
          <p:cNvSpPr>
            <a:spLocks noGrp="1"/>
          </p:cNvSpPr>
          <p:nvPr>
            <p:ph idx="1"/>
          </p:nvPr>
        </p:nvSpPr>
        <p:spPr>
          <a:xfrm>
            <a:off x="245331" y="836957"/>
            <a:ext cx="8515447" cy="5699635"/>
          </a:xfrm>
        </p:spPr>
        <p:txBody>
          <a:bodyPr>
            <a:normAutofit fontScale="85000" lnSpcReduction="10000"/>
          </a:bodyPr>
          <a:lstStyle/>
          <a:p>
            <a:r>
              <a:rPr lang="en-US" dirty="0" smtClean="0"/>
              <a:t>While initiating His ministry, Christ made His mission very clear</a:t>
            </a:r>
          </a:p>
          <a:p>
            <a:pPr lvl="1"/>
            <a:r>
              <a:rPr lang="en-US" dirty="0"/>
              <a:t>“The Spirit of the Lord is upon Me, because </a:t>
            </a:r>
            <a:r>
              <a:rPr lang="en-US" i="1" dirty="0"/>
              <a:t>He has appointed Me to preach the gospel to the poor</a:t>
            </a:r>
            <a:r>
              <a:rPr lang="en-US" dirty="0"/>
              <a:t>; He has sent me to </a:t>
            </a:r>
            <a:r>
              <a:rPr lang="en-US" i="1" dirty="0"/>
              <a:t>heal </a:t>
            </a:r>
            <a:r>
              <a:rPr lang="en-US" i="1" dirty="0" smtClean="0"/>
              <a:t>the </a:t>
            </a:r>
            <a:r>
              <a:rPr lang="en-US" i="1" dirty="0"/>
              <a:t>brokenhearted</a:t>
            </a:r>
            <a:r>
              <a:rPr lang="en-US" dirty="0"/>
              <a:t>, </a:t>
            </a:r>
            <a:r>
              <a:rPr lang="en-US" dirty="0" smtClean="0"/>
              <a:t>to </a:t>
            </a:r>
            <a:r>
              <a:rPr lang="en-US" i="1" dirty="0" smtClean="0"/>
              <a:t>preach deliverance to the captives</a:t>
            </a:r>
            <a:r>
              <a:rPr lang="en-US" dirty="0" smtClean="0"/>
              <a:t>, </a:t>
            </a:r>
            <a:r>
              <a:rPr lang="en-US" dirty="0"/>
              <a:t>and </a:t>
            </a:r>
            <a:r>
              <a:rPr lang="en-US" i="1" dirty="0"/>
              <a:t>recovering of sight to the blind</a:t>
            </a:r>
            <a:r>
              <a:rPr lang="en-US" dirty="0"/>
              <a:t>, to </a:t>
            </a:r>
            <a:r>
              <a:rPr lang="en-US" i="1" dirty="0"/>
              <a:t>set at </a:t>
            </a:r>
            <a:r>
              <a:rPr lang="en-US" dirty="0"/>
              <a:t>liberty them that are bruised, to </a:t>
            </a:r>
            <a:r>
              <a:rPr lang="en-US" i="1" dirty="0"/>
              <a:t>preach</a:t>
            </a:r>
            <a:r>
              <a:rPr lang="en-US" dirty="0"/>
              <a:t> the acceptable year of the Lord” (Luke 4:18-19)</a:t>
            </a:r>
            <a:r>
              <a:rPr lang="en-GB" dirty="0"/>
              <a:t> </a:t>
            </a:r>
            <a:endParaRPr lang="en-GB" dirty="0" smtClean="0"/>
          </a:p>
          <a:p>
            <a:r>
              <a:rPr lang="en-GB" dirty="0" smtClean="0"/>
              <a:t>Christ was clear on His priorities of </a:t>
            </a:r>
            <a:r>
              <a:rPr lang="en-GB" dirty="0" smtClean="0"/>
              <a:t>delivering the gospel, </a:t>
            </a:r>
            <a:r>
              <a:rPr lang="en-GB" dirty="0" smtClean="0"/>
              <a:t>that is, </a:t>
            </a:r>
            <a:r>
              <a:rPr lang="en-GB" dirty="0" smtClean="0"/>
              <a:t>helping </a:t>
            </a:r>
            <a:r>
              <a:rPr lang="en-GB" dirty="0" smtClean="0"/>
              <a:t>those who are in pain and suffering; </a:t>
            </a:r>
            <a:endParaRPr lang="en-GB" dirty="0" smtClean="0"/>
          </a:p>
          <a:p>
            <a:pPr lvl="1"/>
            <a:r>
              <a:rPr lang="en-GB" dirty="0" smtClean="0"/>
              <a:t>He as the gospel, would bring the spiritually ailing humanity </a:t>
            </a:r>
            <a:r>
              <a:rPr lang="en-GB" dirty="0" smtClean="0"/>
              <a:t>to God and </a:t>
            </a:r>
            <a:r>
              <a:rPr lang="en-GB" dirty="0" smtClean="0"/>
              <a:t>maintain them in this </a:t>
            </a:r>
            <a:r>
              <a:rPr lang="en-GB" dirty="0" smtClean="0"/>
              <a:t>right faith </a:t>
            </a:r>
            <a:r>
              <a:rPr lang="en-US" dirty="0" smtClean="0"/>
              <a:t>–</a:t>
            </a:r>
            <a:r>
              <a:rPr lang="en-GB" dirty="0" smtClean="0"/>
              <a:t> </a:t>
            </a:r>
            <a:r>
              <a:rPr lang="en-GB" i="1" dirty="0" err="1" smtClean="0"/>
              <a:t>orthodoxia</a:t>
            </a:r>
            <a:r>
              <a:rPr lang="en-GB" dirty="0" smtClean="0"/>
              <a:t>, and</a:t>
            </a:r>
            <a:r>
              <a:rPr lang="en-GB" dirty="0" smtClean="0"/>
              <a:t> </a:t>
            </a:r>
          </a:p>
          <a:p>
            <a:pPr lvl="1"/>
            <a:r>
              <a:rPr lang="en-GB" dirty="0" smtClean="0"/>
              <a:t>Through His message of the gospel as Diakonia by </a:t>
            </a:r>
            <a:r>
              <a:rPr lang="en-GB" dirty="0" smtClean="0"/>
              <a:t>practising this </a:t>
            </a:r>
            <a:r>
              <a:rPr lang="en-GB" dirty="0" smtClean="0"/>
              <a:t>right faith </a:t>
            </a:r>
            <a:r>
              <a:rPr lang="en-GB" dirty="0" smtClean="0"/>
              <a:t>through offering to the needy - </a:t>
            </a:r>
            <a:r>
              <a:rPr lang="en-GB" i="1" dirty="0" err="1" smtClean="0"/>
              <a:t>orthopraxia</a:t>
            </a:r>
            <a:endParaRPr lang="en-US" dirty="0" smtClean="0"/>
          </a:p>
          <a:p>
            <a:pPr lvl="1"/>
            <a:endParaRPr lang="en-US" dirty="0"/>
          </a:p>
        </p:txBody>
      </p:sp>
    </p:spTree>
    <p:extLst>
      <p:ext uri="{BB962C8B-B14F-4D97-AF65-F5344CB8AC3E}">
        <p14:creationId xmlns:p14="http://schemas.microsoft.com/office/powerpoint/2010/main" val="398249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GOSPEL </a:t>
            </a:r>
            <a:r>
              <a:rPr lang="en-US" b="1" dirty="0" smtClean="0">
                <a:solidFill>
                  <a:srgbClr val="FF0000"/>
                </a:solidFill>
              </a:rPr>
              <a:t>OF HOPE TO </a:t>
            </a:r>
            <a:r>
              <a:rPr lang="en-US" b="1" dirty="0">
                <a:solidFill>
                  <a:srgbClr val="FF0000"/>
                </a:solidFill>
              </a:rPr>
              <a:t>THE POOR</a:t>
            </a:r>
            <a:endParaRPr lang="en-US" dirty="0"/>
          </a:p>
        </p:txBody>
      </p:sp>
      <p:sp>
        <p:nvSpPr>
          <p:cNvPr id="3" name="Content Placeholder 2"/>
          <p:cNvSpPr>
            <a:spLocks noGrp="1"/>
          </p:cNvSpPr>
          <p:nvPr>
            <p:ph idx="1"/>
          </p:nvPr>
        </p:nvSpPr>
        <p:spPr>
          <a:xfrm>
            <a:off x="457200" y="1208185"/>
            <a:ext cx="8402200" cy="5649815"/>
          </a:xfrm>
        </p:spPr>
        <p:txBody>
          <a:bodyPr>
            <a:normAutofit fontScale="92500" lnSpcReduction="10000"/>
          </a:bodyPr>
          <a:lstStyle/>
          <a:p>
            <a:pPr marL="342900" lvl="1" indent="-342900">
              <a:buFont typeface="Arial"/>
              <a:buChar char="•"/>
            </a:pPr>
            <a:r>
              <a:rPr lang="en-US" dirty="0" smtClean="0"/>
              <a:t>Christ would later ask </a:t>
            </a:r>
            <a:r>
              <a:rPr lang="en-US" dirty="0"/>
              <a:t>His disciples to continue with this same </a:t>
            </a:r>
            <a:r>
              <a:rPr lang="en-US" dirty="0" smtClean="0"/>
              <a:t>Gospel in </a:t>
            </a:r>
            <a:r>
              <a:rPr lang="en-US" dirty="0"/>
              <a:t>Faith and Practice, a path that has </a:t>
            </a:r>
            <a:r>
              <a:rPr lang="en-US" dirty="0" smtClean="0"/>
              <a:t>since had </a:t>
            </a:r>
            <a:r>
              <a:rPr lang="en-US" dirty="0"/>
              <a:t>many witnesses </a:t>
            </a:r>
            <a:r>
              <a:rPr lang="en-US" dirty="0" smtClean="0"/>
              <a:t>along the centuries to </a:t>
            </a:r>
            <a:r>
              <a:rPr lang="en-US" dirty="0"/>
              <a:t>the present </a:t>
            </a:r>
            <a:r>
              <a:rPr lang="en-US" dirty="0" smtClean="0"/>
              <a:t>age</a:t>
            </a:r>
          </a:p>
          <a:p>
            <a:pPr marL="742950" lvl="2" indent="-342900"/>
            <a:r>
              <a:rPr lang="en-US" dirty="0" smtClean="0"/>
              <a:t>The Apostles went ahead and even initiated a new social ministry; Deacons, in Church to help them cater for the needy, while they continued preaching the word (Acts 6)</a:t>
            </a:r>
          </a:p>
          <a:p>
            <a:pPr marL="742950" lvl="2" indent="-342900"/>
            <a:r>
              <a:rPr lang="en-US" dirty="0" smtClean="0"/>
              <a:t>Spreading the gospel of hope to the afflicted will then became a permanent ministry of the Church, </a:t>
            </a:r>
          </a:p>
          <a:p>
            <a:pPr marL="342900" lvl="1" indent="-342900"/>
            <a:r>
              <a:rPr lang="en-US" sz="3200" dirty="0" smtClean="0"/>
              <a:t>The Apostles and those after them must have remembered not only what </a:t>
            </a:r>
            <a:r>
              <a:rPr lang="en-US" sz="3200" dirty="0" smtClean="0"/>
              <a:t>Christ had taught them as said above, but also His exact words to them that</a:t>
            </a:r>
          </a:p>
          <a:p>
            <a:pPr marL="742950" lvl="2" indent="-342900"/>
            <a:r>
              <a:rPr lang="en-US" dirty="0" smtClean="0"/>
              <a:t>“You are my friends, if you do whatsoever I command you to do” (John 15:14)</a:t>
            </a:r>
          </a:p>
        </p:txBody>
      </p:sp>
    </p:spTree>
    <p:extLst>
      <p:ext uri="{BB962C8B-B14F-4D97-AF65-F5344CB8AC3E}">
        <p14:creationId xmlns:p14="http://schemas.microsoft.com/office/powerpoint/2010/main" val="126086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8901"/>
          </a:xfrm>
        </p:spPr>
        <p:txBody>
          <a:bodyPr>
            <a:normAutofit fontScale="90000"/>
          </a:bodyPr>
          <a:lstStyle/>
          <a:p>
            <a:r>
              <a:rPr lang="en-US" b="1" dirty="0">
                <a:solidFill>
                  <a:srgbClr val="FF0000"/>
                </a:solidFill>
              </a:rPr>
              <a:t>THE GOSPEL OF HOPE TO THE POOR</a:t>
            </a:r>
            <a:endParaRPr lang="en-US" dirty="0"/>
          </a:p>
        </p:txBody>
      </p:sp>
      <p:sp>
        <p:nvSpPr>
          <p:cNvPr id="3" name="Content Placeholder 2"/>
          <p:cNvSpPr>
            <a:spLocks noGrp="1"/>
          </p:cNvSpPr>
          <p:nvPr>
            <p:ph idx="1"/>
          </p:nvPr>
        </p:nvSpPr>
        <p:spPr>
          <a:xfrm>
            <a:off x="303057" y="923539"/>
            <a:ext cx="8586592" cy="5699969"/>
          </a:xfrm>
        </p:spPr>
        <p:txBody>
          <a:bodyPr>
            <a:normAutofit fontScale="92500" lnSpcReduction="10000"/>
          </a:bodyPr>
          <a:lstStyle/>
          <a:p>
            <a:pPr marL="342900" lvl="1" indent="-342900"/>
            <a:r>
              <a:rPr lang="en-US" sz="3200" dirty="0"/>
              <a:t>Emulating the life </a:t>
            </a:r>
            <a:r>
              <a:rPr lang="en-US" sz="3200" dirty="0" smtClean="0"/>
              <a:t>of the gospel demanded a complete change of one’s life, and even following others who had known the way as </a:t>
            </a:r>
            <a:r>
              <a:rPr lang="en-US" sz="3200" dirty="0"/>
              <a:t>St Athanasius puts it</a:t>
            </a:r>
          </a:p>
          <a:p>
            <a:pPr marL="742950" lvl="2" indent="-342900"/>
            <a:r>
              <a:rPr lang="en-US" sz="2200" dirty="0"/>
              <a:t>But for the searching and right understanding of the Scriptures there is need of a good life and a pure soul, and for Christian virtue to guide the mind to grasp, so far as human nature can, the truth concerning God the Word. One cannot possibly understand the teaching of the saints unless one has a pure mind and is trying to imitate their life… anyone who wishes to understand the mind of the sacred writers must first cleanse his own life, and approach the saints by copying </a:t>
            </a:r>
            <a:r>
              <a:rPr lang="en-US" dirty="0"/>
              <a:t>their deeds </a:t>
            </a:r>
            <a:r>
              <a:rPr lang="en-GB" dirty="0"/>
              <a:t>(</a:t>
            </a:r>
            <a:r>
              <a:rPr lang="en-US" dirty="0"/>
              <a:t>Athanasius, </a:t>
            </a:r>
            <a:r>
              <a:rPr lang="en-US" i="1" dirty="0"/>
              <a:t>On the Incarnation,</a:t>
            </a:r>
            <a:r>
              <a:rPr lang="en-US" dirty="0"/>
              <a:t> ch.57)</a:t>
            </a:r>
            <a:r>
              <a:rPr lang="en-US" dirty="0" smtClean="0"/>
              <a:t>.</a:t>
            </a:r>
          </a:p>
          <a:p>
            <a:pPr marL="342900" lvl="1" indent="-342900"/>
            <a:r>
              <a:rPr lang="en-US" dirty="0" smtClean="0"/>
              <a:t>Secondly, the Church had to not only preach the gospel with a focus of the soul, but also in relation to the body, for a human being is both soul and body, otherwise a soul separated from the body is only a ghost and a corpse </a:t>
            </a:r>
            <a:endParaRPr lang="en-US" dirty="0"/>
          </a:p>
          <a:p>
            <a:endParaRPr lang="en-US" dirty="0"/>
          </a:p>
        </p:txBody>
      </p:sp>
    </p:spTree>
    <p:extLst>
      <p:ext uri="{BB962C8B-B14F-4D97-AF65-F5344CB8AC3E}">
        <p14:creationId xmlns:p14="http://schemas.microsoft.com/office/powerpoint/2010/main" val="3049552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06"/>
            <a:ext cx="8576762" cy="913884"/>
          </a:xfrm>
        </p:spPr>
        <p:txBody>
          <a:bodyPr>
            <a:normAutofit fontScale="90000"/>
          </a:bodyPr>
          <a:lstStyle/>
          <a:p>
            <a:r>
              <a:rPr lang="en-US" b="1" dirty="0" smtClean="0">
                <a:solidFill>
                  <a:srgbClr val="FF0000"/>
                </a:solidFill>
              </a:rPr>
              <a:t>GOSPEL OF HOPE </a:t>
            </a:r>
            <a:r>
              <a:rPr lang="en-US" b="1" dirty="0" smtClean="0">
                <a:solidFill>
                  <a:srgbClr val="FF0000"/>
                </a:solidFill>
              </a:rPr>
              <a:t>IN CHURCH HISTORY</a:t>
            </a:r>
            <a:endParaRPr lang="en-US" b="1" dirty="0">
              <a:solidFill>
                <a:srgbClr val="FF0000"/>
              </a:solidFill>
            </a:endParaRPr>
          </a:p>
        </p:txBody>
      </p:sp>
      <p:sp>
        <p:nvSpPr>
          <p:cNvPr id="3" name="Content Placeholder 2"/>
          <p:cNvSpPr>
            <a:spLocks noGrp="1"/>
          </p:cNvSpPr>
          <p:nvPr>
            <p:ph idx="1"/>
          </p:nvPr>
        </p:nvSpPr>
        <p:spPr>
          <a:xfrm>
            <a:off x="247815" y="1053290"/>
            <a:ext cx="8786147" cy="5804710"/>
          </a:xfrm>
        </p:spPr>
        <p:txBody>
          <a:bodyPr>
            <a:normAutofit fontScale="92500" lnSpcReduction="20000"/>
          </a:bodyPr>
          <a:lstStyle/>
          <a:p>
            <a:r>
              <a:rPr lang="en-US" dirty="0" smtClean="0"/>
              <a:t>Many examples exist in the life of the Church and her leaders on how the Gospel became good news in many places of the world through social-practical </a:t>
            </a:r>
            <a:r>
              <a:rPr lang="en-US" dirty="0" smtClean="0"/>
              <a:t>ministries and which we need to emulate</a:t>
            </a:r>
            <a:endParaRPr lang="en-US" dirty="0" smtClean="0"/>
          </a:p>
          <a:p>
            <a:pPr lvl="1"/>
            <a:r>
              <a:rPr lang="en-US" dirty="0" err="1" smtClean="0"/>
              <a:t>Dionysios</a:t>
            </a:r>
            <a:r>
              <a:rPr lang="en-US" dirty="0" smtClean="0"/>
              <a:t> </a:t>
            </a:r>
            <a:r>
              <a:rPr lang="en-US" dirty="0"/>
              <a:t>the Patriarch of Alexandria during the 3</a:t>
            </a:r>
            <a:r>
              <a:rPr lang="en-US" baseline="30000" dirty="0"/>
              <a:t>rd</a:t>
            </a:r>
            <a:r>
              <a:rPr lang="en-US" dirty="0"/>
              <a:t> plague in Alexandria mobilized all his Christians to help the ailing, the orphans and widows that came out of this scourge. </a:t>
            </a:r>
            <a:r>
              <a:rPr lang="en-US" dirty="0" smtClean="0"/>
              <a:t>(</a:t>
            </a:r>
            <a:r>
              <a:rPr lang="en-US" dirty="0" err="1" smtClean="0"/>
              <a:t>Epiphanios</a:t>
            </a:r>
            <a:r>
              <a:rPr lang="en-US" dirty="0" smtClean="0"/>
              <a:t> d</a:t>
            </a:r>
            <a:r>
              <a:rPr lang="en-US" dirty="0"/>
              <a:t>.403)</a:t>
            </a:r>
            <a:r>
              <a:rPr lang="en-US" dirty="0" smtClean="0"/>
              <a:t>,</a:t>
            </a:r>
          </a:p>
          <a:p>
            <a:pPr lvl="1"/>
            <a:r>
              <a:rPr lang="en-US" dirty="0" smtClean="0"/>
              <a:t>The </a:t>
            </a:r>
            <a:r>
              <a:rPr lang="en-US" dirty="0"/>
              <a:t>Bishop of Constantia in Cyprus, gave his Patrimony and Church surplus to the needy, influencing his entire island to do the same. </a:t>
            </a:r>
            <a:endParaRPr lang="en-US" dirty="0" smtClean="0"/>
          </a:p>
          <a:p>
            <a:pPr lvl="1"/>
            <a:r>
              <a:rPr lang="en-US" dirty="0" smtClean="0"/>
              <a:t>One </a:t>
            </a:r>
            <a:r>
              <a:rPr lang="en-US" dirty="0"/>
              <a:t>4</a:t>
            </a:r>
            <a:r>
              <a:rPr lang="en-US" baseline="30000" dirty="0"/>
              <a:t>th</a:t>
            </a:r>
            <a:r>
              <a:rPr lang="en-US" dirty="0"/>
              <a:t> century hierarch of </a:t>
            </a:r>
            <a:r>
              <a:rPr lang="en-US" dirty="0" err="1"/>
              <a:t>Maiuma</a:t>
            </a:r>
            <a:r>
              <a:rPr lang="en-US" dirty="0"/>
              <a:t> went back into “weaving linen” to help raise philanthropic </a:t>
            </a:r>
            <a:r>
              <a:rPr lang="en-US" dirty="0" smtClean="0"/>
              <a:t>funds</a:t>
            </a:r>
            <a:r>
              <a:rPr lang="en-US" dirty="0"/>
              <a:t>,</a:t>
            </a:r>
            <a:r>
              <a:rPr lang="en-US" dirty="0" smtClean="0"/>
              <a:t> although weaving </a:t>
            </a:r>
            <a:r>
              <a:rPr lang="en-US" dirty="0"/>
              <a:t>baskets was a task for </a:t>
            </a:r>
            <a:r>
              <a:rPr lang="en-US" dirty="0" smtClean="0"/>
              <a:t>monks and </a:t>
            </a:r>
            <a:r>
              <a:rPr lang="en-US" dirty="0"/>
              <a:t>not </a:t>
            </a:r>
            <a:r>
              <a:rPr lang="en-US" dirty="0" smtClean="0"/>
              <a:t>bishops,</a:t>
            </a:r>
          </a:p>
        </p:txBody>
      </p:sp>
    </p:spTree>
    <p:extLst>
      <p:ext uri="{BB962C8B-B14F-4D97-AF65-F5344CB8AC3E}">
        <p14:creationId xmlns:p14="http://schemas.microsoft.com/office/powerpoint/2010/main" val="15068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03587" cy="1143000"/>
          </a:xfrm>
        </p:spPr>
        <p:txBody>
          <a:bodyPr>
            <a:normAutofit fontScale="90000"/>
          </a:bodyPr>
          <a:lstStyle/>
          <a:p>
            <a:r>
              <a:rPr lang="en-US" b="1" dirty="0">
                <a:solidFill>
                  <a:srgbClr val="FF0000"/>
                </a:solidFill>
              </a:rPr>
              <a:t>GOSPEL OF HOPE </a:t>
            </a:r>
            <a:r>
              <a:rPr lang="en-US" b="1" dirty="0" smtClean="0">
                <a:solidFill>
                  <a:srgbClr val="FF0000"/>
                </a:solidFill>
              </a:rPr>
              <a:t>IN CHURCH HISTORY</a:t>
            </a:r>
            <a:endParaRPr lang="en-US" dirty="0"/>
          </a:p>
        </p:txBody>
      </p:sp>
      <p:sp>
        <p:nvSpPr>
          <p:cNvPr id="3" name="Content Placeholder 2"/>
          <p:cNvSpPr>
            <a:spLocks noGrp="1"/>
          </p:cNvSpPr>
          <p:nvPr>
            <p:ph idx="1"/>
          </p:nvPr>
        </p:nvSpPr>
        <p:spPr>
          <a:xfrm>
            <a:off x="245331" y="1226575"/>
            <a:ext cx="8745337" cy="5425793"/>
          </a:xfrm>
        </p:spPr>
        <p:txBody>
          <a:bodyPr>
            <a:normAutofit fontScale="92500" lnSpcReduction="20000"/>
          </a:bodyPr>
          <a:lstStyle/>
          <a:p>
            <a:pPr lvl="1"/>
            <a:r>
              <a:rPr lang="en-US" dirty="0"/>
              <a:t>The 4</a:t>
            </a:r>
            <a:r>
              <a:rPr lang="en-US" baseline="30000" dirty="0"/>
              <a:t>th</a:t>
            </a:r>
            <a:r>
              <a:rPr lang="en-US" dirty="0"/>
              <a:t> and 5</a:t>
            </a:r>
            <a:r>
              <a:rPr lang="en-US" baseline="30000" dirty="0"/>
              <a:t>th</a:t>
            </a:r>
            <a:r>
              <a:rPr lang="en-US" dirty="0"/>
              <a:t> century Church saints, hierarchs and Fathers of the Church Basil the Great and John Chrysostom, on the other hand, found time in their busy pastoral, administrative and academic life to initiate in their diverse ministries social ministries including hospitals, </a:t>
            </a:r>
            <a:r>
              <a:rPr lang="en-US" i="1" dirty="0"/>
              <a:t>x</a:t>
            </a:r>
            <a:r>
              <a:rPr lang="es-ES_tradnl" i="1" dirty="0" err="1"/>
              <a:t>enones</a:t>
            </a:r>
            <a:r>
              <a:rPr lang="en-US" dirty="0"/>
              <a:t> (hospices), orphanages and </a:t>
            </a:r>
            <a:r>
              <a:rPr lang="en-US" i="1" dirty="0" err="1"/>
              <a:t>gerocomeia</a:t>
            </a:r>
            <a:r>
              <a:rPr lang="en-US" dirty="0"/>
              <a:t> (homes for the aged),</a:t>
            </a:r>
          </a:p>
          <a:p>
            <a:pPr lvl="1"/>
            <a:r>
              <a:rPr lang="en-US" dirty="0"/>
              <a:t>In the 7</a:t>
            </a:r>
            <a:r>
              <a:rPr lang="en-US" baseline="30000" dirty="0"/>
              <a:t>th</a:t>
            </a:r>
            <a:r>
              <a:rPr lang="en-US" dirty="0"/>
              <a:t> century, St John IV the Patriarch of Alexandria (609-620), came only next to Basil and Chrysostom in almsgiving, to the extent of earning himself the name John the </a:t>
            </a:r>
            <a:r>
              <a:rPr lang="nl-NL" i="1" dirty="0" err="1"/>
              <a:t>Eleemosynary</a:t>
            </a:r>
            <a:r>
              <a:rPr lang="en-US" dirty="0"/>
              <a:t> (the almsgiver). Before beginning his ministry, St John had listed all the poor in Alexandria, to ease his ministry and to make sure he offered help to all needy people and all refugees whom he housed in the philanthropic centers he had erected </a:t>
            </a:r>
          </a:p>
          <a:p>
            <a:endParaRPr lang="en-US" dirty="0"/>
          </a:p>
        </p:txBody>
      </p:sp>
    </p:spTree>
    <p:extLst>
      <p:ext uri="{BB962C8B-B14F-4D97-AF65-F5344CB8AC3E}">
        <p14:creationId xmlns:p14="http://schemas.microsoft.com/office/powerpoint/2010/main" val="2510416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01" y="274638"/>
            <a:ext cx="8774198" cy="591180"/>
          </a:xfrm>
        </p:spPr>
        <p:txBody>
          <a:bodyPr>
            <a:normAutofit fontScale="90000"/>
          </a:bodyPr>
          <a:lstStyle/>
          <a:p>
            <a:r>
              <a:rPr lang="en-US" b="1" dirty="0" smtClean="0">
                <a:solidFill>
                  <a:srgbClr val="FF0000"/>
                </a:solidFill>
              </a:rPr>
              <a:t>GOSPEL AND FAITH IN CHURCH HISTORY</a:t>
            </a:r>
            <a:endParaRPr lang="en-US" b="1" dirty="0">
              <a:solidFill>
                <a:srgbClr val="FF0000"/>
              </a:solidFill>
            </a:endParaRPr>
          </a:p>
        </p:txBody>
      </p:sp>
      <p:sp>
        <p:nvSpPr>
          <p:cNvPr id="3" name="Content Placeholder 2"/>
          <p:cNvSpPr>
            <a:spLocks noGrp="1"/>
          </p:cNvSpPr>
          <p:nvPr>
            <p:ph idx="1"/>
          </p:nvPr>
        </p:nvSpPr>
        <p:spPr>
          <a:xfrm>
            <a:off x="230900" y="865818"/>
            <a:ext cx="8644318" cy="5714399"/>
          </a:xfrm>
        </p:spPr>
        <p:txBody>
          <a:bodyPr>
            <a:normAutofit fontScale="85000" lnSpcReduction="20000"/>
          </a:bodyPr>
          <a:lstStyle/>
          <a:p>
            <a:r>
              <a:rPr lang="en-US" dirty="0"/>
              <a:t>T</a:t>
            </a:r>
            <a:r>
              <a:rPr lang="en-US" dirty="0" smtClean="0"/>
              <a:t>he Orthodox Church has always been a Church that proclaimed the scriptural message, that is the good news, for the sake of prayer and faith</a:t>
            </a:r>
          </a:p>
          <a:p>
            <a:pPr lvl="1"/>
            <a:r>
              <a:rPr lang="en-US" dirty="0" smtClean="0"/>
              <a:t>The reading, singing, and praying with scripture was done in the Church services due to the fact that </a:t>
            </a:r>
          </a:p>
          <a:p>
            <a:pPr lvl="2"/>
            <a:r>
              <a:rPr lang="en-US" dirty="0"/>
              <a:t>T</a:t>
            </a:r>
            <a:r>
              <a:rPr lang="en-US" dirty="0" smtClean="0"/>
              <a:t>he clergy who had the theological understanding and the </a:t>
            </a:r>
            <a:r>
              <a:rPr lang="en-US" i="1" dirty="0" err="1" smtClean="0"/>
              <a:t>phronema</a:t>
            </a:r>
            <a:r>
              <a:rPr lang="en-US" dirty="0" smtClean="0"/>
              <a:t> of the Church would be found there </a:t>
            </a:r>
          </a:p>
          <a:p>
            <a:pPr lvl="2"/>
            <a:r>
              <a:rPr lang="en-US" dirty="0"/>
              <a:t>T</a:t>
            </a:r>
            <a:r>
              <a:rPr lang="en-US" dirty="0" smtClean="0"/>
              <a:t>he fact that biblical texts as we know them today would not be owned by individuals for their expense</a:t>
            </a:r>
          </a:p>
          <a:p>
            <a:pPr lvl="2"/>
            <a:r>
              <a:rPr lang="en-US" dirty="0" smtClean="0"/>
              <a:t>The communal reading and partaking of Christ as the Word was demanded in worship</a:t>
            </a:r>
          </a:p>
          <a:p>
            <a:pPr lvl="1"/>
            <a:r>
              <a:rPr lang="en-US" dirty="0" smtClean="0"/>
              <a:t>It was here that the gospel was used to reshape faith that lost direction, renew subsiding faith, and give birth to new membership of faith </a:t>
            </a:r>
          </a:p>
          <a:p>
            <a:pPr lvl="1"/>
            <a:r>
              <a:rPr lang="en-US" dirty="0" smtClean="0"/>
              <a:t>Many great eastern theologians and their ministry can prove this along the centuries, including Chrysostom, Basil, and Gregory the Theologian</a:t>
            </a:r>
          </a:p>
          <a:p>
            <a:pPr lvl="1"/>
            <a:endParaRPr lang="en-US" dirty="0"/>
          </a:p>
        </p:txBody>
      </p:sp>
    </p:spTree>
    <p:extLst>
      <p:ext uri="{BB962C8B-B14F-4D97-AF65-F5344CB8AC3E}">
        <p14:creationId xmlns:p14="http://schemas.microsoft.com/office/powerpoint/2010/main" val="88883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280"/>
            <a:ext cx="8229600" cy="1143000"/>
          </a:xfrm>
        </p:spPr>
        <p:txBody>
          <a:bodyPr>
            <a:normAutofit fontScale="90000"/>
          </a:bodyPr>
          <a:lstStyle/>
          <a:p>
            <a:r>
              <a:rPr lang="en-US" b="1" dirty="0" smtClean="0">
                <a:solidFill>
                  <a:srgbClr val="FF0000"/>
                </a:solidFill>
              </a:rPr>
              <a:t>THE GOSPEL AS GOOD NEWS AND HOPE IN AFRICA</a:t>
            </a:r>
            <a:endParaRPr lang="en-US" b="1" dirty="0">
              <a:solidFill>
                <a:srgbClr val="FF0000"/>
              </a:solidFill>
            </a:endParaRPr>
          </a:p>
        </p:txBody>
      </p:sp>
    </p:spTree>
    <p:extLst>
      <p:ext uri="{BB962C8B-B14F-4D97-AF65-F5344CB8AC3E}">
        <p14:creationId xmlns:p14="http://schemas.microsoft.com/office/powerpoint/2010/main" val="45064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3204"/>
          </a:xfrm>
        </p:spPr>
        <p:txBody>
          <a:bodyPr/>
          <a:lstStyle/>
          <a:p>
            <a:r>
              <a:rPr lang="en-US" b="1" dirty="0" smtClean="0">
                <a:solidFill>
                  <a:srgbClr val="FF0000"/>
                </a:solidFill>
              </a:rPr>
              <a:t>AFRICA AND HER ISSUES</a:t>
            </a:r>
            <a:endParaRPr lang="en-US" b="1" dirty="0">
              <a:solidFill>
                <a:srgbClr val="FF0000"/>
              </a:solidFill>
            </a:endParaRPr>
          </a:p>
        </p:txBody>
      </p:sp>
      <p:sp>
        <p:nvSpPr>
          <p:cNvPr id="3" name="Content Placeholder 2"/>
          <p:cNvSpPr>
            <a:spLocks noGrp="1"/>
          </p:cNvSpPr>
          <p:nvPr>
            <p:ph idx="1"/>
          </p:nvPr>
        </p:nvSpPr>
        <p:spPr>
          <a:xfrm>
            <a:off x="263305" y="1270144"/>
            <a:ext cx="8580606" cy="5328406"/>
          </a:xfrm>
        </p:spPr>
        <p:txBody>
          <a:bodyPr>
            <a:normAutofit fontScale="92500" lnSpcReduction="10000"/>
          </a:bodyPr>
          <a:lstStyle/>
          <a:p>
            <a:r>
              <a:rPr lang="en-US" dirty="0" smtClean="0"/>
              <a:t>The African continent has many challenges when it comes to poverty related issues, most people lacking even the most basic of necessities like freedom, peace, food, shelter, clothing, education and health care.</a:t>
            </a:r>
          </a:p>
          <a:p>
            <a:r>
              <a:rPr lang="en-US" dirty="0" smtClean="0"/>
              <a:t>The Orthodox Church in Kenya has had many ways of dealing with these challenges using the Gospel as will be shown in this presentation in both instilling </a:t>
            </a:r>
            <a:r>
              <a:rPr lang="en-US" i="1" dirty="0" err="1" smtClean="0"/>
              <a:t>orthodoxia</a:t>
            </a:r>
            <a:r>
              <a:rPr lang="en-US" i="1" dirty="0" smtClean="0"/>
              <a:t> </a:t>
            </a:r>
            <a:r>
              <a:rPr lang="en-US" dirty="0" smtClean="0"/>
              <a:t>by teaching the right faith through evangelization helping feed the soul and in initiating social ministries to instill </a:t>
            </a:r>
            <a:r>
              <a:rPr lang="en-US" i="1" dirty="0" err="1" smtClean="0"/>
              <a:t>orthopraxia</a:t>
            </a:r>
            <a:r>
              <a:rPr lang="en-US" dirty="0" smtClean="0"/>
              <a:t> helping feed the body</a:t>
            </a:r>
            <a:endParaRPr lang="en-US" i="1" dirty="0"/>
          </a:p>
        </p:txBody>
      </p:sp>
    </p:spTree>
    <p:extLst>
      <p:ext uri="{BB962C8B-B14F-4D97-AF65-F5344CB8AC3E}">
        <p14:creationId xmlns:p14="http://schemas.microsoft.com/office/powerpoint/2010/main" val="311157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27"/>
            <a:ext cx="8229600" cy="805457"/>
          </a:xfrm>
        </p:spPr>
        <p:txBody>
          <a:bodyPr/>
          <a:lstStyle/>
          <a:p>
            <a:r>
              <a:rPr lang="en-US" b="1" dirty="0" smtClean="0">
                <a:solidFill>
                  <a:srgbClr val="FF0000"/>
                </a:solidFill>
              </a:rPr>
              <a:t>THE GOSPEL OF HOPE IN AFRICA</a:t>
            </a:r>
            <a:endParaRPr lang="en-US" b="1" dirty="0">
              <a:solidFill>
                <a:srgbClr val="FF0000"/>
              </a:solidFill>
            </a:endParaRPr>
          </a:p>
        </p:txBody>
      </p:sp>
      <p:sp>
        <p:nvSpPr>
          <p:cNvPr id="3" name="Content Placeholder 2"/>
          <p:cNvSpPr>
            <a:spLocks noGrp="1"/>
          </p:cNvSpPr>
          <p:nvPr>
            <p:ph idx="1"/>
          </p:nvPr>
        </p:nvSpPr>
        <p:spPr>
          <a:xfrm>
            <a:off x="247815" y="913884"/>
            <a:ext cx="8704515" cy="5808582"/>
          </a:xfrm>
        </p:spPr>
        <p:txBody>
          <a:bodyPr>
            <a:normAutofit lnSpcReduction="10000"/>
          </a:bodyPr>
          <a:lstStyle/>
          <a:p>
            <a:r>
              <a:rPr lang="en-US" dirty="0"/>
              <a:t>A</a:t>
            </a:r>
            <a:r>
              <a:rPr lang="en-US" dirty="0" smtClean="0"/>
              <a:t>s a Church we recognize the dire need for the </a:t>
            </a:r>
            <a:r>
              <a:rPr lang="en-US" dirty="0" smtClean="0"/>
              <a:t>good news to </a:t>
            </a:r>
            <a:r>
              <a:rPr lang="en-US" dirty="0" smtClean="0"/>
              <a:t>be preached in both words and actions, and we recognize the need to keep the words of </a:t>
            </a:r>
            <a:r>
              <a:rPr lang="en-US" dirty="0" smtClean="0"/>
              <a:t>the gospel as told to us so well by scripture and as the scriptures are explained by the Church Fathers</a:t>
            </a:r>
            <a:endParaRPr lang="en-US" dirty="0" smtClean="0"/>
          </a:p>
          <a:p>
            <a:r>
              <a:rPr lang="en-US" dirty="0" smtClean="0"/>
              <a:t>Saint James, who says;</a:t>
            </a:r>
          </a:p>
          <a:p>
            <a:pPr lvl="1"/>
            <a:r>
              <a:rPr lang="en-US" dirty="0" smtClean="0"/>
              <a:t>“If </a:t>
            </a:r>
            <a:r>
              <a:rPr lang="en-US" dirty="0"/>
              <a:t>one of the brethren is in need of clothes and has not enough food to live on, and one of you says to them, ‘I wish you well; keep yourself warm and eat plenty,</a:t>
            </a:r>
            <a:r>
              <a:rPr lang="fr-FR" dirty="0"/>
              <a:t>’ </a:t>
            </a:r>
            <a:r>
              <a:rPr lang="en-US" dirty="0"/>
              <a:t>without giving them these bare necessities of life, then what good is that</a:t>
            </a:r>
            <a:r>
              <a:rPr lang="en-US" dirty="0" smtClean="0"/>
              <a:t>?” </a:t>
            </a:r>
            <a:r>
              <a:rPr lang="en-US" dirty="0" smtClean="0"/>
              <a:t>         </a:t>
            </a:r>
            <a:r>
              <a:rPr lang="en-US" dirty="0" smtClean="0"/>
              <a:t>(</a:t>
            </a:r>
            <a:r>
              <a:rPr lang="en-US" dirty="0"/>
              <a:t>James 2:15-16</a:t>
            </a:r>
            <a:r>
              <a:rPr lang="en-US" dirty="0" smtClean="0"/>
              <a:t>) </a:t>
            </a:r>
          </a:p>
          <a:p>
            <a:pPr lvl="1"/>
            <a:endParaRPr lang="en-GB" dirty="0"/>
          </a:p>
          <a:p>
            <a:endParaRPr lang="en-US" dirty="0"/>
          </a:p>
        </p:txBody>
      </p:sp>
    </p:spTree>
    <p:extLst>
      <p:ext uri="{BB962C8B-B14F-4D97-AF65-F5344CB8AC3E}">
        <p14:creationId xmlns:p14="http://schemas.microsoft.com/office/powerpoint/2010/main" val="110956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3078"/>
          </a:xfrm>
        </p:spPr>
        <p:txBody>
          <a:bodyPr/>
          <a:lstStyle/>
          <a:p>
            <a:r>
              <a:rPr lang="en-US" b="1" dirty="0">
                <a:solidFill>
                  <a:srgbClr val="FF0000"/>
                </a:solidFill>
              </a:rPr>
              <a:t>THE GOSPEL OF HOPE IN AFRICA</a:t>
            </a:r>
            <a:endParaRPr lang="en-US" dirty="0"/>
          </a:p>
        </p:txBody>
      </p:sp>
      <p:sp>
        <p:nvSpPr>
          <p:cNvPr id="3" name="Content Placeholder 2"/>
          <p:cNvSpPr>
            <a:spLocks noGrp="1"/>
          </p:cNvSpPr>
          <p:nvPr>
            <p:ph idx="1"/>
          </p:nvPr>
        </p:nvSpPr>
        <p:spPr>
          <a:xfrm>
            <a:off x="259762" y="1053412"/>
            <a:ext cx="8687612" cy="5804588"/>
          </a:xfrm>
        </p:spPr>
        <p:txBody>
          <a:bodyPr>
            <a:normAutofit/>
          </a:bodyPr>
          <a:lstStyle/>
          <a:p>
            <a:r>
              <a:rPr lang="en-US" dirty="0" smtClean="0"/>
              <a:t>The parable of the Sheep and the goats (Matthew 25:31-46)</a:t>
            </a:r>
          </a:p>
          <a:p>
            <a:pPr lvl="1"/>
            <a:r>
              <a:rPr lang="en-US" dirty="0" smtClean="0"/>
              <a:t>Where Christ point out what we did or did not do in Diakonia while in this life </a:t>
            </a:r>
          </a:p>
          <a:p>
            <a:pPr lvl="2"/>
            <a:r>
              <a:rPr lang="en-US" dirty="0" smtClean="0"/>
              <a:t>For I was hungry and you gave/</a:t>
            </a:r>
            <a:r>
              <a:rPr lang="en-US" dirty="0" err="1" smtClean="0"/>
              <a:t>didn</a:t>
            </a:r>
            <a:r>
              <a:rPr lang="fr-FR" dirty="0" smtClean="0"/>
              <a:t>’</a:t>
            </a:r>
            <a:r>
              <a:rPr lang="en-US" dirty="0" smtClean="0"/>
              <a:t>t give me food, I was thirsty and you gave </a:t>
            </a:r>
            <a:r>
              <a:rPr lang="en-US" dirty="0"/>
              <a:t>/</a:t>
            </a:r>
            <a:r>
              <a:rPr lang="en-US" dirty="0" err="1"/>
              <a:t>didn</a:t>
            </a:r>
            <a:r>
              <a:rPr lang="fr-FR" dirty="0"/>
              <a:t>’</a:t>
            </a:r>
            <a:r>
              <a:rPr lang="en-US" dirty="0"/>
              <a:t>t give </a:t>
            </a:r>
            <a:r>
              <a:rPr lang="en-US" dirty="0" smtClean="0"/>
              <a:t>me drink, I was a stranger and you took/ </a:t>
            </a:r>
            <a:r>
              <a:rPr lang="en-US" dirty="0" err="1" smtClean="0"/>
              <a:t>didn</a:t>
            </a:r>
            <a:r>
              <a:rPr lang="fr-FR" dirty="0" smtClean="0"/>
              <a:t>’</a:t>
            </a:r>
            <a:r>
              <a:rPr lang="en-US" dirty="0" smtClean="0"/>
              <a:t>t take me in, I was naked and you clothed/</a:t>
            </a:r>
            <a:r>
              <a:rPr lang="en-US" dirty="0" err="1" smtClean="0"/>
              <a:t>didn</a:t>
            </a:r>
            <a:r>
              <a:rPr lang="fr-FR" dirty="0" smtClean="0"/>
              <a:t>’</a:t>
            </a:r>
            <a:r>
              <a:rPr lang="en-US" dirty="0" smtClean="0"/>
              <a:t>t clothe me, I was sick and you visited/</a:t>
            </a:r>
            <a:r>
              <a:rPr lang="en-US" dirty="0" err="1" smtClean="0"/>
              <a:t>didn</a:t>
            </a:r>
            <a:r>
              <a:rPr lang="fr-FR" dirty="0" smtClean="0"/>
              <a:t>’</a:t>
            </a:r>
            <a:r>
              <a:rPr lang="en-US" dirty="0" smtClean="0"/>
              <a:t>t visit me, I was in prison and you came/</a:t>
            </a:r>
            <a:r>
              <a:rPr lang="en-US" dirty="0" err="1" smtClean="0"/>
              <a:t>didn</a:t>
            </a:r>
            <a:r>
              <a:rPr lang="fr-FR" dirty="0" smtClean="0"/>
              <a:t>’</a:t>
            </a:r>
            <a:r>
              <a:rPr lang="en-US" dirty="0" smtClean="0"/>
              <a:t>t come to see me,</a:t>
            </a:r>
          </a:p>
          <a:p>
            <a:pPr lvl="1"/>
            <a:r>
              <a:rPr lang="en-US" dirty="0" smtClean="0"/>
              <a:t> And finally says </a:t>
            </a:r>
          </a:p>
          <a:p>
            <a:pPr lvl="2"/>
            <a:r>
              <a:rPr lang="en-US" dirty="0" smtClean="0"/>
              <a:t>“In as much as you have done it to the least of my brethren, you have done it unto me” </a:t>
            </a:r>
          </a:p>
          <a:p>
            <a:endParaRPr lang="en-US" dirty="0"/>
          </a:p>
        </p:txBody>
      </p:sp>
    </p:spTree>
    <p:extLst>
      <p:ext uri="{BB962C8B-B14F-4D97-AF65-F5344CB8AC3E}">
        <p14:creationId xmlns:p14="http://schemas.microsoft.com/office/powerpoint/2010/main" val="189842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569"/>
            <a:ext cx="8229600" cy="2092393"/>
          </a:xfrm>
        </p:spPr>
        <p:txBody>
          <a:bodyPr>
            <a:normAutofit fontScale="90000"/>
          </a:bodyPr>
          <a:lstStyle/>
          <a:p>
            <a:r>
              <a:rPr lang="en-US" b="1" dirty="0" smtClean="0">
                <a:solidFill>
                  <a:srgbClr val="FF0000"/>
                </a:solidFill>
              </a:rPr>
              <a:t>INTRODUCING THE ORTHODOX CHURCH </a:t>
            </a:r>
            <a:r>
              <a:rPr lang="en-US" b="1" dirty="0" smtClean="0">
                <a:solidFill>
                  <a:srgbClr val="FF0000"/>
                </a:solidFill>
              </a:rPr>
              <a:t>IN </a:t>
            </a:r>
            <a:r>
              <a:rPr lang="en-US" b="1" dirty="0" smtClean="0">
                <a:solidFill>
                  <a:srgbClr val="FF0000"/>
                </a:solidFill>
              </a:rPr>
              <a:t>AFRICA AND EAST AFRICA (GREEK ORTHODOX TRADITION)</a:t>
            </a:r>
            <a:endParaRPr lang="en-US" b="1" dirty="0">
              <a:solidFill>
                <a:srgbClr val="FF0000"/>
              </a:solidFill>
            </a:endParaRPr>
          </a:p>
        </p:txBody>
      </p:sp>
    </p:spTree>
    <p:extLst>
      <p:ext uri="{BB962C8B-B14F-4D97-AF65-F5344CB8AC3E}">
        <p14:creationId xmlns:p14="http://schemas.microsoft.com/office/powerpoint/2010/main" val="1799802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8647"/>
          </a:xfrm>
        </p:spPr>
        <p:txBody>
          <a:bodyPr/>
          <a:lstStyle/>
          <a:p>
            <a:r>
              <a:rPr lang="en-US" b="1" dirty="0">
                <a:solidFill>
                  <a:srgbClr val="FF0000"/>
                </a:solidFill>
              </a:rPr>
              <a:t>THE GOSPEL OF HOPE IN AFRICA</a:t>
            </a:r>
            <a:endParaRPr lang="en-US" dirty="0"/>
          </a:p>
        </p:txBody>
      </p:sp>
      <p:sp>
        <p:nvSpPr>
          <p:cNvPr id="3" name="Content Placeholder 2"/>
          <p:cNvSpPr>
            <a:spLocks noGrp="1"/>
          </p:cNvSpPr>
          <p:nvPr>
            <p:ph idx="1"/>
          </p:nvPr>
        </p:nvSpPr>
        <p:spPr>
          <a:xfrm>
            <a:off x="115450" y="1298727"/>
            <a:ext cx="8918511" cy="5166047"/>
          </a:xfrm>
        </p:spPr>
        <p:txBody>
          <a:bodyPr>
            <a:normAutofit fontScale="92500"/>
          </a:bodyPr>
          <a:lstStyle/>
          <a:p>
            <a:r>
              <a:rPr lang="en-US" dirty="0"/>
              <a:t>St Gregory the Theologians on the same subject says;</a:t>
            </a:r>
          </a:p>
          <a:p>
            <a:pPr lvl="1"/>
            <a:r>
              <a:rPr lang="en-US" dirty="0"/>
              <a:t>O Servants of Christ, who are my friends and fellow heirs, let us while there is still time visit Christ in His time of need, let us care for Christ in His sickness, let us feed Christ, let us clothe Christ in His nakedness…. Let us give Him this honor in His poor, in those who lie on the ground before us this day, so that when we leave this world they may receive us into the eternal dwelling place, in Jesus Christ our Lord, to whom be glory now and unto ages of ages. Amen</a:t>
            </a:r>
            <a:r>
              <a:rPr lang="en-GB" dirty="0"/>
              <a:t> </a:t>
            </a:r>
            <a:endParaRPr lang="en-GB" dirty="0" smtClean="0"/>
          </a:p>
          <a:p>
            <a:pPr marL="457200" lvl="1" indent="0">
              <a:buNone/>
            </a:pPr>
            <a:r>
              <a:rPr lang="en-GB" sz="2600" dirty="0" smtClean="0"/>
              <a:t>(</a:t>
            </a:r>
            <a:r>
              <a:rPr lang="en-US" sz="2600" dirty="0"/>
              <a:t>St Gregory the Theologian, </a:t>
            </a:r>
            <a:r>
              <a:rPr lang="en-US" sz="2600" i="1" dirty="0"/>
              <a:t>Homily on the Love of the Poor, </a:t>
            </a:r>
            <a:r>
              <a:rPr lang="en-US" sz="2600" dirty="0"/>
              <a:t>16)</a:t>
            </a:r>
            <a:endParaRPr lang="en-GB" sz="2600" dirty="0"/>
          </a:p>
          <a:p>
            <a:endParaRPr lang="en-US" dirty="0"/>
          </a:p>
        </p:txBody>
      </p:sp>
    </p:spTree>
    <p:extLst>
      <p:ext uri="{BB962C8B-B14F-4D97-AF65-F5344CB8AC3E}">
        <p14:creationId xmlns:p14="http://schemas.microsoft.com/office/powerpoint/2010/main" val="3374425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2601"/>
            <a:ext cx="8229600" cy="1143000"/>
          </a:xfrm>
        </p:spPr>
        <p:txBody>
          <a:bodyPr>
            <a:normAutofit fontScale="90000"/>
          </a:bodyPr>
          <a:lstStyle/>
          <a:p>
            <a:r>
              <a:rPr lang="en-US" b="1" dirty="0" smtClean="0">
                <a:solidFill>
                  <a:srgbClr val="FF0000"/>
                </a:solidFill>
              </a:rPr>
              <a:t>1. EVANGELIZATION AND MISSION INITIATIVES</a:t>
            </a:r>
            <a:endParaRPr lang="en-US" b="1" dirty="0">
              <a:solidFill>
                <a:srgbClr val="FF0000"/>
              </a:solidFill>
            </a:endParaRPr>
          </a:p>
        </p:txBody>
      </p:sp>
    </p:spTree>
    <p:extLst>
      <p:ext uri="{BB962C8B-B14F-4D97-AF65-F5344CB8AC3E}">
        <p14:creationId xmlns:p14="http://schemas.microsoft.com/office/powerpoint/2010/main" val="3393280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012"/>
            <a:ext cx="8229600" cy="577212"/>
          </a:xfrm>
        </p:spPr>
        <p:txBody>
          <a:bodyPr>
            <a:normAutofit fontScale="90000"/>
          </a:bodyPr>
          <a:lstStyle/>
          <a:p>
            <a:r>
              <a:rPr lang="en-US" b="1" dirty="0" smtClean="0">
                <a:solidFill>
                  <a:srgbClr val="FF0000"/>
                </a:solidFill>
              </a:rPr>
              <a:t>EVANGELIZATION</a:t>
            </a:r>
            <a:endParaRPr lang="en-US" b="1" dirty="0">
              <a:solidFill>
                <a:srgbClr val="FF0000"/>
              </a:solidFill>
            </a:endParaRPr>
          </a:p>
        </p:txBody>
      </p:sp>
      <p:sp>
        <p:nvSpPr>
          <p:cNvPr id="3" name="Content Placeholder 2"/>
          <p:cNvSpPr>
            <a:spLocks noGrp="1"/>
          </p:cNvSpPr>
          <p:nvPr>
            <p:ph idx="1"/>
          </p:nvPr>
        </p:nvSpPr>
        <p:spPr>
          <a:xfrm>
            <a:off x="144312" y="678224"/>
            <a:ext cx="8792530" cy="6421484"/>
          </a:xfrm>
        </p:spPr>
        <p:txBody>
          <a:bodyPr>
            <a:normAutofit fontScale="92500" lnSpcReduction="10000"/>
          </a:bodyPr>
          <a:lstStyle/>
          <a:p>
            <a:r>
              <a:rPr lang="en-US" dirty="0" smtClean="0"/>
              <a:t>T</a:t>
            </a:r>
            <a:r>
              <a:rPr lang="en-US" dirty="0" smtClean="0"/>
              <a:t>hrough considerable missionary conscious efforts of the </a:t>
            </a:r>
            <a:r>
              <a:rPr lang="en-US" dirty="0"/>
              <a:t>K</a:t>
            </a:r>
            <a:r>
              <a:rPr lang="en-US" dirty="0" smtClean="0"/>
              <a:t>enyans that first became Orthodox, this church has grown from 1 temple to the present 800, and from 1 priest to the present almost 400 indigenous clergy, making it the first in her confession in Africa</a:t>
            </a:r>
            <a:endParaRPr lang="en-US" dirty="0" smtClean="0"/>
          </a:p>
          <a:p>
            <a:r>
              <a:rPr lang="en-US" dirty="0" smtClean="0"/>
              <a:t>These efforts includes </a:t>
            </a:r>
          </a:p>
          <a:p>
            <a:pPr lvl="1"/>
            <a:r>
              <a:rPr lang="en-US" dirty="0"/>
              <a:t>E</a:t>
            </a:r>
            <a:r>
              <a:rPr lang="en-US" dirty="0" smtClean="0"/>
              <a:t>mbracing </a:t>
            </a:r>
            <a:r>
              <a:rPr lang="en-US" dirty="0" smtClean="0"/>
              <a:t>the local cultures</a:t>
            </a:r>
            <a:r>
              <a:rPr lang="en-US" dirty="0" smtClean="0"/>
              <a:t>,</a:t>
            </a:r>
          </a:p>
          <a:p>
            <a:pPr lvl="1"/>
            <a:r>
              <a:rPr lang="en-US" dirty="0" smtClean="0"/>
              <a:t>Using</a:t>
            </a:r>
            <a:r>
              <a:rPr lang="en-US" dirty="0" smtClean="0"/>
              <a:t> </a:t>
            </a:r>
            <a:r>
              <a:rPr lang="en-US" dirty="0" smtClean="0"/>
              <a:t>the local languages in the liturgical services &amp; evangelization strategies, </a:t>
            </a:r>
            <a:endParaRPr lang="en-US" dirty="0" smtClean="0"/>
          </a:p>
          <a:p>
            <a:pPr lvl="1"/>
            <a:r>
              <a:rPr lang="en-US" dirty="0"/>
              <a:t>T</a:t>
            </a:r>
            <a:r>
              <a:rPr lang="en-US" dirty="0" smtClean="0"/>
              <a:t>ranslating </a:t>
            </a:r>
            <a:r>
              <a:rPr lang="en-US" dirty="0" smtClean="0"/>
              <a:t>the </a:t>
            </a:r>
            <a:r>
              <a:rPr lang="en-US" dirty="0" smtClean="0"/>
              <a:t>Gospel, </a:t>
            </a:r>
            <a:r>
              <a:rPr lang="en-US" dirty="0" err="1" smtClean="0"/>
              <a:t>Apostolos</a:t>
            </a:r>
            <a:r>
              <a:rPr lang="en-US" dirty="0" smtClean="0"/>
              <a:t> &amp; all </a:t>
            </a:r>
            <a:r>
              <a:rPr lang="en-US" dirty="0" smtClean="0"/>
              <a:t>liturgical books in the concerned community’s ethnic language, </a:t>
            </a:r>
            <a:endParaRPr lang="en-US" dirty="0" smtClean="0"/>
          </a:p>
          <a:p>
            <a:pPr lvl="1"/>
            <a:r>
              <a:rPr lang="en-US" dirty="0" smtClean="0"/>
              <a:t>Training both local lay and clergy to proclaim Christ to others </a:t>
            </a:r>
          </a:p>
          <a:p>
            <a:pPr lvl="1"/>
            <a:r>
              <a:rPr lang="en-US" dirty="0"/>
              <a:t>T</a:t>
            </a:r>
            <a:r>
              <a:rPr lang="en-US" dirty="0" smtClean="0"/>
              <a:t>he extensive use of Biblical preaching in all religious meetings in and outside the temple or church setting</a:t>
            </a:r>
            <a:endParaRPr lang="en-US" dirty="0" smtClean="0"/>
          </a:p>
        </p:txBody>
      </p:sp>
    </p:spTree>
    <p:extLst>
      <p:ext uri="{BB962C8B-B14F-4D97-AF65-F5344CB8AC3E}">
        <p14:creationId xmlns:p14="http://schemas.microsoft.com/office/powerpoint/2010/main" val="1452710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3613"/>
            <a:ext cx="8229600" cy="1143000"/>
          </a:xfrm>
        </p:spPr>
        <p:txBody>
          <a:bodyPr>
            <a:normAutofit fontScale="90000"/>
          </a:bodyPr>
          <a:lstStyle/>
          <a:p>
            <a:r>
              <a:rPr lang="en-US" b="1" dirty="0" smtClean="0">
                <a:solidFill>
                  <a:srgbClr val="FF0000"/>
                </a:solidFill>
              </a:rPr>
              <a:t>2. PEACE AND LIBERATION INITIATIVES</a:t>
            </a:r>
            <a:endParaRPr lang="en-US" b="1" dirty="0">
              <a:solidFill>
                <a:srgbClr val="FF0000"/>
              </a:solidFill>
            </a:endParaRPr>
          </a:p>
        </p:txBody>
      </p:sp>
    </p:spTree>
    <p:extLst>
      <p:ext uri="{BB962C8B-B14F-4D97-AF65-F5344CB8AC3E}">
        <p14:creationId xmlns:p14="http://schemas.microsoft.com/office/powerpoint/2010/main" val="3076525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916"/>
            <a:ext cx="8229600" cy="913884"/>
          </a:xfrm>
        </p:spPr>
        <p:txBody>
          <a:bodyPr>
            <a:normAutofit/>
          </a:bodyPr>
          <a:lstStyle/>
          <a:p>
            <a:r>
              <a:rPr lang="en-US" b="1" dirty="0" smtClean="0">
                <a:solidFill>
                  <a:srgbClr val="FF0000"/>
                </a:solidFill>
              </a:rPr>
              <a:t>LIBERATION AND SUFFERING</a:t>
            </a:r>
            <a:endParaRPr lang="en-US" b="1" dirty="0">
              <a:solidFill>
                <a:srgbClr val="FF0000"/>
              </a:solidFill>
            </a:endParaRPr>
          </a:p>
        </p:txBody>
      </p:sp>
      <p:sp>
        <p:nvSpPr>
          <p:cNvPr id="3" name="Content Placeholder 2"/>
          <p:cNvSpPr>
            <a:spLocks noGrp="1"/>
          </p:cNvSpPr>
          <p:nvPr>
            <p:ph idx="1"/>
          </p:nvPr>
        </p:nvSpPr>
        <p:spPr>
          <a:xfrm>
            <a:off x="294281" y="1037799"/>
            <a:ext cx="8580607" cy="5628999"/>
          </a:xfrm>
        </p:spPr>
        <p:txBody>
          <a:bodyPr>
            <a:normAutofit fontScale="85000" lnSpcReduction="10000"/>
          </a:bodyPr>
          <a:lstStyle/>
          <a:p>
            <a:r>
              <a:rPr lang="en-US" dirty="0" smtClean="0"/>
              <a:t>After the first world war (1918-), the Africans that were co-opted by the British to participate in </a:t>
            </a:r>
            <a:r>
              <a:rPr lang="en-US" dirty="0" smtClean="0"/>
              <a:t>this </a:t>
            </a:r>
            <a:r>
              <a:rPr lang="en-US" dirty="0" smtClean="0"/>
              <a:t>fight brought some encouraging news on how Africans, in our case Kenya, could also fight to be free from colonialism</a:t>
            </a:r>
          </a:p>
          <a:p>
            <a:r>
              <a:rPr lang="en-US" dirty="0" smtClean="0"/>
              <a:t>This was taken very seriously by the </a:t>
            </a:r>
            <a:r>
              <a:rPr lang="en-US" i="1" dirty="0"/>
              <a:t>K</a:t>
            </a:r>
            <a:r>
              <a:rPr lang="en-US" i="1" dirty="0" smtClean="0"/>
              <a:t>aringa</a:t>
            </a:r>
            <a:r>
              <a:rPr lang="en-US" dirty="0" smtClean="0"/>
              <a:t> Church (</a:t>
            </a:r>
            <a:r>
              <a:rPr lang="en-US" dirty="0"/>
              <a:t>as the Orthodox Church was known then)</a:t>
            </a:r>
            <a:r>
              <a:rPr lang="en-US" dirty="0" smtClean="0"/>
              <a:t> and her school leaders</a:t>
            </a:r>
            <a:endParaRPr lang="en-US" dirty="0"/>
          </a:p>
          <a:p>
            <a:r>
              <a:rPr lang="en-US" dirty="0"/>
              <a:t>T</a:t>
            </a:r>
            <a:r>
              <a:rPr lang="en-US" dirty="0" smtClean="0"/>
              <a:t>hey used their faith and education centers and forums to propagate for independency, making all her Christians and students members of the </a:t>
            </a:r>
            <a:r>
              <a:rPr lang="en-US" i="1" dirty="0" smtClean="0"/>
              <a:t>Mau Mau </a:t>
            </a:r>
            <a:r>
              <a:rPr lang="en-US" dirty="0" smtClean="0"/>
              <a:t>movement (the group that lead the liberation movement in Kenya) </a:t>
            </a:r>
          </a:p>
          <a:p>
            <a:r>
              <a:rPr lang="en-US" dirty="0" smtClean="0"/>
              <a:t>Although not much is recognized about this it remains in the hearts of the Orthodox that they were pivotal in the liberation movement of Kenya</a:t>
            </a:r>
          </a:p>
          <a:p>
            <a:pPr marL="0" indent="0">
              <a:buNone/>
            </a:pPr>
            <a:endParaRPr lang="en-US" dirty="0"/>
          </a:p>
        </p:txBody>
      </p:sp>
    </p:spTree>
    <p:extLst>
      <p:ext uri="{BB962C8B-B14F-4D97-AF65-F5344CB8AC3E}">
        <p14:creationId xmlns:p14="http://schemas.microsoft.com/office/powerpoint/2010/main" val="183966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32"/>
            <a:ext cx="8229600" cy="649362"/>
          </a:xfrm>
        </p:spPr>
        <p:txBody>
          <a:bodyPr>
            <a:noAutofit/>
          </a:bodyPr>
          <a:lstStyle/>
          <a:p>
            <a:r>
              <a:rPr lang="en-US" sz="3200" b="1" dirty="0">
                <a:solidFill>
                  <a:srgbClr val="FF0000"/>
                </a:solidFill>
              </a:rPr>
              <a:t>LIBERATION, SUFFERING AND RECONCILIATION</a:t>
            </a:r>
            <a:endParaRPr lang="en-US" sz="3200" dirty="0"/>
          </a:p>
        </p:txBody>
      </p:sp>
      <p:sp>
        <p:nvSpPr>
          <p:cNvPr id="3" name="Content Placeholder 2"/>
          <p:cNvSpPr>
            <a:spLocks noGrp="1"/>
          </p:cNvSpPr>
          <p:nvPr>
            <p:ph idx="1"/>
          </p:nvPr>
        </p:nvSpPr>
        <p:spPr>
          <a:xfrm>
            <a:off x="144312" y="490630"/>
            <a:ext cx="8999688" cy="6623509"/>
          </a:xfrm>
        </p:spPr>
        <p:txBody>
          <a:bodyPr>
            <a:normAutofit fontScale="70000" lnSpcReduction="20000"/>
          </a:bodyPr>
          <a:lstStyle/>
          <a:p>
            <a:r>
              <a:rPr lang="en-US" dirty="0" smtClean="0"/>
              <a:t>After </a:t>
            </a:r>
            <a:r>
              <a:rPr lang="en-US" dirty="0"/>
              <a:t>K</a:t>
            </a:r>
            <a:r>
              <a:rPr lang="en-US" dirty="0" smtClean="0"/>
              <a:t>enya attained independence, most of the Orthodox people because they were involved in the liberation movement were not given back their lands and the confiscated property and herds of animals that they had left when they went to the forest for years to fight the colonists</a:t>
            </a:r>
          </a:p>
          <a:p>
            <a:r>
              <a:rPr lang="en-US" dirty="0" smtClean="0"/>
              <a:t>They were asked to settle in the newly created villages in their old or new localities, this time as poor inhabitants that owned nothing of what they fought for, while they watched the missionary collaborators live in their former lands, owning their former herds, living with their former wives and having married their own daughters </a:t>
            </a:r>
          </a:p>
          <a:p>
            <a:r>
              <a:rPr lang="en-US" dirty="0" smtClean="0"/>
              <a:t>The Orthodox Church at this period went through countless efforts asking her members to suffer silently unless they wanted to create another disruption in the new country or show that the Africans who fought the colonists so hard could not even manage to rule their country</a:t>
            </a:r>
          </a:p>
          <a:p>
            <a:pPr lvl="1"/>
            <a:r>
              <a:rPr lang="en-US" dirty="0" smtClean="0"/>
              <a:t>Patience, love, co-existence, perseverance was what was taught so firmly so that these families would at least start life from a different perspective</a:t>
            </a:r>
          </a:p>
          <a:p>
            <a:pPr lvl="1"/>
            <a:r>
              <a:rPr lang="en-US" dirty="0" smtClean="0"/>
              <a:t>Many of these families are still living in abject poverty because of this colonial situation, which has a great economic effect on running the Orthodox Churches in Kenya to the present</a:t>
            </a:r>
            <a:endParaRPr lang="en-US" dirty="0"/>
          </a:p>
        </p:txBody>
      </p:sp>
    </p:spTree>
    <p:extLst>
      <p:ext uri="{BB962C8B-B14F-4D97-AF65-F5344CB8AC3E}">
        <p14:creationId xmlns:p14="http://schemas.microsoft.com/office/powerpoint/2010/main" val="1080875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041"/>
          </a:xfrm>
        </p:spPr>
        <p:txBody>
          <a:bodyPr>
            <a:noAutofit/>
          </a:bodyPr>
          <a:lstStyle/>
          <a:p>
            <a:r>
              <a:rPr lang="en-US" sz="3200" b="1" dirty="0" smtClean="0">
                <a:solidFill>
                  <a:srgbClr val="FF0000"/>
                </a:solidFill>
              </a:rPr>
              <a:t>LIBERATION, SUFFERING AND RECONCILIATION</a:t>
            </a:r>
            <a:endParaRPr lang="en-US" sz="3200" dirty="0"/>
          </a:p>
        </p:txBody>
      </p:sp>
      <p:sp>
        <p:nvSpPr>
          <p:cNvPr id="3" name="Content Placeholder 2"/>
          <p:cNvSpPr>
            <a:spLocks noGrp="1"/>
          </p:cNvSpPr>
          <p:nvPr>
            <p:ph idx="1"/>
          </p:nvPr>
        </p:nvSpPr>
        <p:spPr>
          <a:xfrm>
            <a:off x="230901" y="894680"/>
            <a:ext cx="8702042" cy="5963320"/>
          </a:xfrm>
        </p:spPr>
        <p:txBody>
          <a:bodyPr>
            <a:normAutofit fontScale="92500" lnSpcReduction="20000"/>
          </a:bodyPr>
          <a:lstStyle/>
          <a:p>
            <a:r>
              <a:rPr lang="en-US" dirty="0" smtClean="0"/>
              <a:t>This is the same message the Orthodox Church is trying out in Burundi and Rwanda, where one former Kenyan priest of Ugandan origin, now Bishop </a:t>
            </a:r>
            <a:r>
              <a:rPr lang="en-US" dirty="0" err="1" smtClean="0"/>
              <a:t>Innocentios</a:t>
            </a:r>
            <a:r>
              <a:rPr lang="en-US" dirty="0" smtClean="0"/>
              <a:t> </a:t>
            </a:r>
            <a:r>
              <a:rPr lang="en-US" dirty="0" err="1" smtClean="0"/>
              <a:t>Byakatonda</a:t>
            </a:r>
            <a:r>
              <a:rPr lang="en-US" dirty="0" smtClean="0"/>
              <a:t>, is serving there for two years now</a:t>
            </a:r>
          </a:p>
          <a:p>
            <a:r>
              <a:rPr lang="en-US" dirty="0" smtClean="0"/>
              <a:t>Christian leaders were involved deeply in the genocide, making citizens of the two countries reject the existing Churches in masses </a:t>
            </a:r>
          </a:p>
          <a:p>
            <a:r>
              <a:rPr lang="en-US" dirty="0" smtClean="0"/>
              <a:t>The Orthodox Church was not involved in any of these and so it is receiving these Christians</a:t>
            </a:r>
          </a:p>
          <a:p>
            <a:r>
              <a:rPr lang="en-US" dirty="0" smtClean="0"/>
              <a:t>In the last two years at least five thousand have joined the Orthodox Church</a:t>
            </a:r>
          </a:p>
          <a:p>
            <a:r>
              <a:rPr lang="en-US" dirty="0" smtClean="0"/>
              <a:t>The challenge is although they are Christians, it is still a challenge to reconcile with those who hurt them, even though they live and worship together</a:t>
            </a:r>
            <a:endParaRPr lang="en-US" dirty="0"/>
          </a:p>
        </p:txBody>
      </p:sp>
    </p:spTree>
    <p:extLst>
      <p:ext uri="{BB962C8B-B14F-4D97-AF65-F5344CB8AC3E}">
        <p14:creationId xmlns:p14="http://schemas.microsoft.com/office/powerpoint/2010/main" val="27848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5714"/>
          </a:xfrm>
        </p:spPr>
        <p:txBody>
          <a:bodyPr>
            <a:normAutofit fontScale="90000"/>
          </a:bodyPr>
          <a:lstStyle/>
          <a:p>
            <a:r>
              <a:rPr lang="en-US" b="1" dirty="0" smtClean="0">
                <a:solidFill>
                  <a:srgbClr val="FF0000"/>
                </a:solidFill>
              </a:rPr>
              <a:t>TRIBALISM</a:t>
            </a:r>
            <a:endParaRPr lang="en-US" b="1" dirty="0">
              <a:solidFill>
                <a:srgbClr val="FF0000"/>
              </a:solidFill>
            </a:endParaRPr>
          </a:p>
        </p:txBody>
      </p:sp>
      <p:sp>
        <p:nvSpPr>
          <p:cNvPr id="3" name="Content Placeholder 2"/>
          <p:cNvSpPr>
            <a:spLocks noGrp="1"/>
          </p:cNvSpPr>
          <p:nvPr>
            <p:ph idx="1"/>
          </p:nvPr>
        </p:nvSpPr>
        <p:spPr>
          <a:xfrm>
            <a:off x="294281" y="960351"/>
            <a:ext cx="8735492" cy="5746625"/>
          </a:xfrm>
        </p:spPr>
        <p:txBody>
          <a:bodyPr>
            <a:normAutofit fontScale="85000" lnSpcReduction="20000"/>
          </a:bodyPr>
          <a:lstStyle/>
          <a:p>
            <a:r>
              <a:rPr lang="en-US" dirty="0" smtClean="0"/>
              <a:t>Kenya has 43 official tribes making it a very multicultural society. This has its blessings and challenges, the worst being inter-ethnic wars and theft of livestock which has claimed many lives</a:t>
            </a:r>
          </a:p>
          <a:p>
            <a:r>
              <a:rPr lang="en-US" dirty="0"/>
              <a:t>I</a:t>
            </a:r>
            <a:r>
              <a:rPr lang="en-US" dirty="0" smtClean="0"/>
              <a:t>n some villages of Northern </a:t>
            </a:r>
            <a:r>
              <a:rPr lang="en-US" dirty="0"/>
              <a:t>K</a:t>
            </a:r>
            <a:r>
              <a:rPr lang="en-US" dirty="0" smtClean="0"/>
              <a:t>enya where cattle rustling is highly valued we have some villages full of widows and orphaned </a:t>
            </a:r>
            <a:r>
              <a:rPr lang="en-US" dirty="0" smtClean="0"/>
              <a:t>children, </a:t>
            </a:r>
            <a:r>
              <a:rPr lang="en-US" dirty="0" smtClean="0"/>
              <a:t>because the men of these villages were killed by armed bandits who came to steal their cattle</a:t>
            </a:r>
          </a:p>
          <a:p>
            <a:r>
              <a:rPr lang="en-US" dirty="0" smtClean="0"/>
              <a:t>The Orthodox Church in such areas, more so our missions in </a:t>
            </a:r>
            <a:r>
              <a:rPr lang="en-US" dirty="0" err="1" smtClean="0"/>
              <a:t>Lodwar</a:t>
            </a:r>
            <a:r>
              <a:rPr lang="en-US" dirty="0" smtClean="0"/>
              <a:t>, has propagated peace and joint living through drilling boreholes and building churches between warring tribes of this semi-arid area, to make it possible for them to start mingling and meeting on social and spiritual activities, and with it learn to co-exist and to need the others as well as understand the consequences of the attacks done on the other</a:t>
            </a:r>
            <a:endParaRPr lang="en-US" dirty="0"/>
          </a:p>
        </p:txBody>
      </p:sp>
    </p:spTree>
    <p:extLst>
      <p:ext uri="{BB962C8B-B14F-4D97-AF65-F5344CB8AC3E}">
        <p14:creationId xmlns:p14="http://schemas.microsoft.com/office/powerpoint/2010/main" val="3389993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0323"/>
            <a:ext cx="8229600" cy="1143000"/>
          </a:xfrm>
        </p:spPr>
        <p:txBody>
          <a:bodyPr/>
          <a:lstStyle/>
          <a:p>
            <a:r>
              <a:rPr lang="en-US" b="1" dirty="0" smtClean="0">
                <a:solidFill>
                  <a:srgbClr val="FF0000"/>
                </a:solidFill>
              </a:rPr>
              <a:t>3. DEVELOPMENT INITIATIVES</a:t>
            </a:r>
            <a:endParaRPr lang="en-US" b="1" dirty="0">
              <a:solidFill>
                <a:srgbClr val="FF0000"/>
              </a:solidFill>
            </a:endParaRPr>
          </a:p>
        </p:txBody>
      </p:sp>
    </p:spTree>
    <p:extLst>
      <p:ext uri="{BB962C8B-B14F-4D97-AF65-F5344CB8AC3E}">
        <p14:creationId xmlns:p14="http://schemas.microsoft.com/office/powerpoint/2010/main" val="3447147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246"/>
          </a:xfrm>
        </p:spPr>
        <p:txBody>
          <a:bodyPr>
            <a:normAutofit fontScale="90000"/>
          </a:bodyPr>
          <a:lstStyle/>
          <a:p>
            <a:r>
              <a:rPr lang="en-US" b="1" dirty="0" smtClean="0">
                <a:solidFill>
                  <a:srgbClr val="FF0000"/>
                </a:solidFill>
              </a:rPr>
              <a:t>ECOLOGY</a:t>
            </a:r>
            <a:endParaRPr lang="en-US" b="1" dirty="0">
              <a:solidFill>
                <a:srgbClr val="FF0000"/>
              </a:solidFill>
            </a:endParaRPr>
          </a:p>
        </p:txBody>
      </p:sp>
      <p:sp>
        <p:nvSpPr>
          <p:cNvPr id="3" name="Content Placeholder 2"/>
          <p:cNvSpPr>
            <a:spLocks noGrp="1"/>
          </p:cNvSpPr>
          <p:nvPr>
            <p:ph idx="1"/>
          </p:nvPr>
        </p:nvSpPr>
        <p:spPr>
          <a:xfrm>
            <a:off x="263305" y="1022311"/>
            <a:ext cx="8642560" cy="5673347"/>
          </a:xfrm>
        </p:spPr>
        <p:txBody>
          <a:bodyPr>
            <a:normAutofit fontScale="85000" lnSpcReduction="20000"/>
          </a:bodyPr>
          <a:lstStyle/>
          <a:p>
            <a:r>
              <a:rPr lang="en-US" dirty="0" smtClean="0"/>
              <a:t>The Orthodox Church has used the communal aspects of the African societies to spread the ecological safeguard and ecosystem re-imaging agenda, helping steward and bring the beauty of the all good created world (Gen 1)</a:t>
            </a:r>
          </a:p>
          <a:p>
            <a:r>
              <a:rPr lang="en-US" dirty="0" smtClean="0"/>
              <a:t>Due to deforestation, </a:t>
            </a:r>
            <a:r>
              <a:rPr lang="en-US" dirty="0" smtClean="0"/>
              <a:t>we have </a:t>
            </a:r>
            <a:r>
              <a:rPr lang="en-US" dirty="0" smtClean="0"/>
              <a:t>very </a:t>
            </a:r>
            <a:r>
              <a:rPr lang="en-US" dirty="0" smtClean="0"/>
              <a:t>little rain, as well as many dry rivers and lakes are coming up, and in return most Kenyan families who rely heavily on farming have been affected </a:t>
            </a:r>
          </a:p>
          <a:p>
            <a:r>
              <a:rPr lang="en-US" dirty="0" smtClean="0"/>
              <a:t>Because African burials are always full of people from different areas and especially the concerned community, the Orthodox Church is making sure that during every burial there is a tree planting exercise, which the main celebrant of the burial is the first to do on the land of the believed family. In this way, the environment has been slowly by slowly transformed and the love for nature re-evaluated. </a:t>
            </a:r>
            <a:endParaRPr lang="en-US" dirty="0"/>
          </a:p>
        </p:txBody>
      </p:sp>
    </p:spTree>
    <p:extLst>
      <p:ext uri="{BB962C8B-B14F-4D97-AF65-F5344CB8AC3E}">
        <p14:creationId xmlns:p14="http://schemas.microsoft.com/office/powerpoint/2010/main" val="160675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ORTHODOX CHURCH IN AFRICA</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Orthodox Church has been in Africa since AD43 when Apostle and Evangelist Mark the companion and helper of Apostle Peter is said to have arrived in Egypt. </a:t>
            </a:r>
          </a:p>
          <a:p>
            <a:pPr lvl="1"/>
            <a:r>
              <a:rPr lang="en-US" dirty="0" smtClean="0"/>
              <a:t>Since then he is recognized as the first hierarch of the renowned ancient Patriarchate of Alexandria</a:t>
            </a:r>
          </a:p>
          <a:p>
            <a:pPr lvl="1"/>
            <a:r>
              <a:rPr lang="en-US" dirty="0" smtClean="0"/>
              <a:t>Today 130 hierarchs have sat on the same throne, the present one since 2004, being Pope and Patriarch </a:t>
            </a:r>
            <a:r>
              <a:rPr lang="en-US" dirty="0" err="1" smtClean="0"/>
              <a:t>Theodoros</a:t>
            </a:r>
            <a:r>
              <a:rPr lang="en-US" dirty="0" smtClean="0"/>
              <a:t> II (</a:t>
            </a:r>
            <a:r>
              <a:rPr lang="en-US" dirty="0" err="1" smtClean="0"/>
              <a:t>Choreftakis</a:t>
            </a:r>
            <a:r>
              <a:rPr lang="en-US" dirty="0" smtClean="0"/>
              <a:t>)</a:t>
            </a:r>
          </a:p>
        </p:txBody>
      </p:sp>
    </p:spTree>
    <p:extLst>
      <p:ext uri="{BB962C8B-B14F-4D97-AF65-F5344CB8AC3E}">
        <p14:creationId xmlns:p14="http://schemas.microsoft.com/office/powerpoint/2010/main" val="1214177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1204"/>
          </a:xfrm>
        </p:spPr>
        <p:txBody>
          <a:bodyPr>
            <a:normAutofit fontScale="90000"/>
          </a:bodyPr>
          <a:lstStyle/>
          <a:p>
            <a:r>
              <a:rPr lang="en-US" b="1" dirty="0" smtClean="0">
                <a:solidFill>
                  <a:srgbClr val="FF0000"/>
                </a:solidFill>
              </a:rPr>
              <a:t>EDUCATION</a:t>
            </a:r>
            <a:endParaRPr lang="en-US" b="1" dirty="0">
              <a:solidFill>
                <a:srgbClr val="FF0000"/>
              </a:solidFill>
            </a:endParaRPr>
          </a:p>
        </p:txBody>
      </p:sp>
      <p:sp>
        <p:nvSpPr>
          <p:cNvPr id="3" name="Content Placeholder 2"/>
          <p:cNvSpPr>
            <a:spLocks noGrp="1"/>
          </p:cNvSpPr>
          <p:nvPr>
            <p:ph idx="1"/>
          </p:nvPr>
        </p:nvSpPr>
        <p:spPr>
          <a:xfrm>
            <a:off x="294281" y="975843"/>
            <a:ext cx="8580607" cy="5591728"/>
          </a:xfrm>
        </p:spPr>
        <p:txBody>
          <a:bodyPr>
            <a:normAutofit fontScale="77500" lnSpcReduction="20000"/>
          </a:bodyPr>
          <a:lstStyle/>
          <a:p>
            <a:r>
              <a:rPr lang="en-US" dirty="0" smtClean="0"/>
              <a:t>To eliminate most of the poverty related challenges of Africa, education has been seen as key in many aspects</a:t>
            </a:r>
          </a:p>
          <a:p>
            <a:r>
              <a:rPr lang="en-US" dirty="0" smtClean="0"/>
              <a:t>Towards this agenda, the Orthodox Church of Kenya has initiated schools in all levels of concern including about 30 secondary schools, 60 primary schools, 100 pre-schools, a theological seminary, a humanities college, and she is working on initiating the first Orthodox University in Africa</a:t>
            </a:r>
          </a:p>
          <a:p>
            <a:r>
              <a:rPr lang="en-US" dirty="0" smtClean="0"/>
              <a:t>The Church </a:t>
            </a:r>
            <a:r>
              <a:rPr lang="en-US" dirty="0"/>
              <a:t>offers as much help as is possible in these </a:t>
            </a:r>
            <a:r>
              <a:rPr lang="en-US" dirty="0" smtClean="0"/>
              <a:t>schools including food, school uniforms, medical care, rescue centers for girls being forced to stop school and get married, sanitary towels for girls, stationery, travel fees </a:t>
            </a:r>
            <a:r>
              <a:rPr lang="en-US" dirty="0" err="1" smtClean="0"/>
              <a:t>etc</a:t>
            </a:r>
            <a:r>
              <a:rPr lang="en-US" dirty="0" smtClean="0"/>
              <a:t> </a:t>
            </a:r>
            <a:endParaRPr lang="en-US" dirty="0" smtClean="0"/>
          </a:p>
          <a:p>
            <a:r>
              <a:rPr lang="en-US" dirty="0" smtClean="0"/>
              <a:t>The idea of education is not only to uplift the livelihood of the present and future generations, but also to instill Christian ethics in the life of these young Africans, trying to re-educate them on all issues that have been a problem to the present generation e.g. corruption, radicalization, work ethic, </a:t>
            </a:r>
            <a:r>
              <a:rPr lang="en-US" dirty="0" err="1" smtClean="0"/>
              <a:t>etc</a:t>
            </a:r>
            <a:r>
              <a:rPr lang="en-US" dirty="0" smtClean="0"/>
              <a:t>, hoping for a better future</a:t>
            </a:r>
            <a:endParaRPr lang="en-US" dirty="0"/>
          </a:p>
          <a:p>
            <a:endParaRPr lang="en-US" dirty="0"/>
          </a:p>
        </p:txBody>
      </p:sp>
    </p:spTree>
    <p:extLst>
      <p:ext uri="{BB962C8B-B14F-4D97-AF65-F5344CB8AC3E}">
        <p14:creationId xmlns:p14="http://schemas.microsoft.com/office/powerpoint/2010/main" val="3868437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917"/>
            <a:ext cx="8229600" cy="836436"/>
          </a:xfrm>
        </p:spPr>
        <p:txBody>
          <a:bodyPr/>
          <a:lstStyle/>
          <a:p>
            <a:r>
              <a:rPr lang="en-US" b="1" dirty="0" smtClean="0">
                <a:solidFill>
                  <a:srgbClr val="FF0000"/>
                </a:solidFill>
              </a:rPr>
              <a:t>DISEASE AND SICKNESS</a:t>
            </a:r>
            <a:endParaRPr lang="en-US" b="1" dirty="0">
              <a:solidFill>
                <a:srgbClr val="FF0000"/>
              </a:solidFill>
            </a:endParaRPr>
          </a:p>
        </p:txBody>
      </p:sp>
      <p:sp>
        <p:nvSpPr>
          <p:cNvPr id="3" name="Content Placeholder 2"/>
          <p:cNvSpPr>
            <a:spLocks noGrp="1"/>
          </p:cNvSpPr>
          <p:nvPr>
            <p:ph idx="1"/>
          </p:nvPr>
        </p:nvSpPr>
        <p:spPr>
          <a:xfrm>
            <a:off x="247815" y="960353"/>
            <a:ext cx="8689027" cy="5467813"/>
          </a:xfrm>
        </p:spPr>
        <p:txBody>
          <a:bodyPr>
            <a:normAutofit fontScale="85000" lnSpcReduction="10000"/>
          </a:bodyPr>
          <a:lstStyle/>
          <a:p>
            <a:r>
              <a:rPr lang="en-US" dirty="0" smtClean="0"/>
              <a:t>Africa remains to have the most extreme health related cases. The Orthodox Church coming from the Byzantine tradition that is said to have started hospitals, cannot shy-off from this devastating situation</a:t>
            </a:r>
          </a:p>
          <a:p>
            <a:r>
              <a:rPr lang="en-US" dirty="0" smtClean="0"/>
              <a:t>The Church has tried to provide as many health centers, maternities, and mobile health camps as possible in rural and urban areas including the dreaded slum areas like that of </a:t>
            </a:r>
            <a:r>
              <a:rPr lang="en-US" dirty="0" err="1" smtClean="0"/>
              <a:t>Kibera</a:t>
            </a:r>
            <a:r>
              <a:rPr lang="en-US" dirty="0" smtClean="0"/>
              <a:t> (the biggest slum in Africa carrying 50% of the 6 million population of </a:t>
            </a:r>
            <a:r>
              <a:rPr lang="en-US" dirty="0"/>
              <a:t>N</a:t>
            </a:r>
            <a:r>
              <a:rPr lang="en-US" dirty="0" smtClean="0"/>
              <a:t>airobi although occupying only 6% the land of Nairobi)</a:t>
            </a:r>
          </a:p>
          <a:p>
            <a:r>
              <a:rPr lang="en-US" dirty="0" smtClean="0"/>
              <a:t>Free health care is offered even where the Church has decided otherwise due to poverty levels and the fact that no one can be sent away sick for reasons of lack of money, to even pay the KShs.20/ ¼ Euro needed for consultation</a:t>
            </a:r>
            <a:endParaRPr lang="en-US" dirty="0"/>
          </a:p>
        </p:txBody>
      </p:sp>
    </p:spTree>
    <p:extLst>
      <p:ext uri="{BB962C8B-B14F-4D97-AF65-F5344CB8AC3E}">
        <p14:creationId xmlns:p14="http://schemas.microsoft.com/office/powerpoint/2010/main" val="117992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0225"/>
          </a:xfrm>
        </p:spPr>
        <p:txBody>
          <a:bodyPr>
            <a:normAutofit fontScale="90000"/>
          </a:bodyPr>
          <a:lstStyle/>
          <a:p>
            <a:r>
              <a:rPr lang="en-US" b="1" dirty="0" smtClean="0">
                <a:solidFill>
                  <a:srgbClr val="FF0000"/>
                </a:solidFill>
              </a:rPr>
              <a:t>WOMEN</a:t>
            </a:r>
            <a:endParaRPr lang="en-US" b="1" dirty="0">
              <a:solidFill>
                <a:srgbClr val="FF0000"/>
              </a:solidFill>
            </a:endParaRPr>
          </a:p>
        </p:txBody>
      </p:sp>
      <p:sp>
        <p:nvSpPr>
          <p:cNvPr id="3" name="Content Placeholder 2"/>
          <p:cNvSpPr>
            <a:spLocks noGrp="1"/>
          </p:cNvSpPr>
          <p:nvPr>
            <p:ph idx="1"/>
          </p:nvPr>
        </p:nvSpPr>
        <p:spPr>
          <a:xfrm>
            <a:off x="247815" y="944863"/>
            <a:ext cx="8627073" cy="5913137"/>
          </a:xfrm>
        </p:spPr>
        <p:txBody>
          <a:bodyPr>
            <a:normAutofit fontScale="70000" lnSpcReduction="20000"/>
          </a:bodyPr>
          <a:lstStyle/>
          <a:p>
            <a:r>
              <a:rPr lang="en-US" dirty="0" smtClean="0"/>
              <a:t>Women in most parts of Kenya are growing to be very active and involved in many nation building initiatives. Unfortunately this is not across-board</a:t>
            </a:r>
          </a:p>
          <a:p>
            <a:r>
              <a:rPr lang="en-US" dirty="0" smtClean="0"/>
              <a:t>The Church in her struggle to bring the largest group of Kenyans (</a:t>
            </a:r>
            <a:r>
              <a:rPr lang="en-US" dirty="0" smtClean="0"/>
              <a:t>women and youth) </a:t>
            </a:r>
            <a:r>
              <a:rPr lang="en-US" dirty="0"/>
              <a:t>o</a:t>
            </a:r>
            <a:r>
              <a:rPr lang="en-US" dirty="0" smtClean="0"/>
              <a:t>n the same level ground as the </a:t>
            </a:r>
            <a:r>
              <a:rPr lang="en-US" dirty="0" smtClean="0"/>
              <a:t>males have devised several methods</a:t>
            </a:r>
            <a:endParaRPr lang="en-US" dirty="0" smtClean="0"/>
          </a:p>
          <a:p>
            <a:r>
              <a:rPr lang="en-US" dirty="0" smtClean="0"/>
              <a:t>We have different initiatives to help women including advocating for the end of cultural trends that affect the wellbeing and development of the African woman including </a:t>
            </a:r>
            <a:endParaRPr lang="en-US" dirty="0" smtClean="0"/>
          </a:p>
          <a:p>
            <a:pPr lvl="1"/>
            <a:r>
              <a:rPr lang="en-US" dirty="0"/>
              <a:t>T</a:t>
            </a:r>
            <a:r>
              <a:rPr lang="en-US" dirty="0" smtClean="0"/>
              <a:t>he </a:t>
            </a:r>
            <a:r>
              <a:rPr lang="en-US" dirty="0" smtClean="0"/>
              <a:t>end of early marriages and rescuing those in such situations, </a:t>
            </a:r>
            <a:endParaRPr lang="en-US" dirty="0" smtClean="0"/>
          </a:p>
          <a:p>
            <a:pPr lvl="1"/>
            <a:r>
              <a:rPr lang="en-US" dirty="0"/>
              <a:t>E</a:t>
            </a:r>
            <a:r>
              <a:rPr lang="en-US" dirty="0" smtClean="0"/>
              <a:t>nding </a:t>
            </a:r>
            <a:r>
              <a:rPr lang="en-US" dirty="0" smtClean="0"/>
              <a:t>and teaching on genital mutilation of women,  </a:t>
            </a:r>
            <a:endParaRPr lang="en-US" dirty="0" smtClean="0"/>
          </a:p>
          <a:p>
            <a:pPr lvl="1"/>
            <a:r>
              <a:rPr lang="en-US" dirty="0"/>
              <a:t>E</a:t>
            </a:r>
            <a:r>
              <a:rPr lang="en-US" dirty="0" smtClean="0"/>
              <a:t>nding </a:t>
            </a:r>
            <a:r>
              <a:rPr lang="en-US" dirty="0" smtClean="0"/>
              <a:t>gender based violence</a:t>
            </a:r>
            <a:r>
              <a:rPr lang="en-US" dirty="0" smtClean="0"/>
              <a:t>,</a:t>
            </a:r>
          </a:p>
          <a:p>
            <a:pPr lvl="1"/>
            <a:r>
              <a:rPr lang="en-US" dirty="0" smtClean="0"/>
              <a:t>O</a:t>
            </a:r>
            <a:r>
              <a:rPr lang="en-US" dirty="0" smtClean="0"/>
              <a:t>ffering </a:t>
            </a:r>
            <a:r>
              <a:rPr lang="en-US" dirty="0" smtClean="0"/>
              <a:t>the girl child similar chances of education by giving them scholarships, </a:t>
            </a:r>
            <a:endParaRPr lang="en-US" dirty="0" smtClean="0"/>
          </a:p>
          <a:p>
            <a:pPr lvl="1"/>
            <a:r>
              <a:rPr lang="en-US" dirty="0"/>
              <a:t>O</a:t>
            </a:r>
            <a:r>
              <a:rPr lang="en-US" dirty="0" smtClean="0"/>
              <a:t>ffering </a:t>
            </a:r>
            <a:r>
              <a:rPr lang="en-US" dirty="0" smtClean="0"/>
              <a:t>health camps on women related issues including cervical cancer screening, </a:t>
            </a:r>
            <a:endParaRPr lang="en-US" dirty="0" smtClean="0"/>
          </a:p>
          <a:p>
            <a:pPr lvl="1"/>
            <a:r>
              <a:rPr lang="en-US" dirty="0"/>
              <a:t>O</a:t>
            </a:r>
            <a:r>
              <a:rPr lang="en-US" dirty="0" smtClean="0"/>
              <a:t>ffering </a:t>
            </a:r>
            <a:r>
              <a:rPr lang="en-US" dirty="0" smtClean="0"/>
              <a:t>maternity services to avoid traditional birth practices that are risky in many ways, </a:t>
            </a:r>
            <a:r>
              <a:rPr lang="en-US" dirty="0" smtClean="0"/>
              <a:t>and</a:t>
            </a:r>
          </a:p>
          <a:p>
            <a:pPr lvl="1"/>
            <a:r>
              <a:rPr lang="en-US" dirty="0"/>
              <a:t>O</a:t>
            </a:r>
            <a:r>
              <a:rPr lang="en-US" dirty="0" smtClean="0"/>
              <a:t>ffering </a:t>
            </a:r>
            <a:r>
              <a:rPr lang="en-US" dirty="0" smtClean="0"/>
              <a:t>sanitary towels in areas that are extremely poor and in our schools </a:t>
            </a:r>
            <a:r>
              <a:rPr lang="en-US" dirty="0" err="1" smtClean="0"/>
              <a:t>etc</a:t>
            </a:r>
            <a:r>
              <a:rPr lang="en-US" dirty="0" smtClean="0"/>
              <a:t> </a:t>
            </a:r>
            <a:endParaRPr lang="en-US" dirty="0"/>
          </a:p>
        </p:txBody>
      </p:sp>
    </p:spTree>
    <p:extLst>
      <p:ext uri="{BB962C8B-B14F-4D97-AF65-F5344CB8AC3E}">
        <p14:creationId xmlns:p14="http://schemas.microsoft.com/office/powerpoint/2010/main" val="707432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SEMINARS AND OTHER ACTIVITIES</a:t>
            </a:r>
            <a:endParaRPr lang="en-US" b="1" dirty="0">
              <a:solidFill>
                <a:srgbClr val="FF0000"/>
              </a:solidFill>
            </a:endParaRPr>
          </a:p>
        </p:txBody>
      </p:sp>
      <p:sp>
        <p:nvSpPr>
          <p:cNvPr id="3" name="Content Placeholder 2"/>
          <p:cNvSpPr>
            <a:spLocks noGrp="1"/>
          </p:cNvSpPr>
          <p:nvPr>
            <p:ph idx="1"/>
          </p:nvPr>
        </p:nvSpPr>
        <p:spPr>
          <a:xfrm>
            <a:off x="245331" y="1254654"/>
            <a:ext cx="8645045" cy="5452323"/>
          </a:xfrm>
        </p:spPr>
        <p:txBody>
          <a:bodyPr>
            <a:normAutofit fontScale="77500" lnSpcReduction="20000"/>
          </a:bodyPr>
          <a:lstStyle/>
          <a:p>
            <a:r>
              <a:rPr lang="en-US" dirty="0" smtClean="0"/>
              <a:t>The Church is involved in various seminars of faith related issues as well as contemporary challenges trying to come up with the local and Christian response for the same.</a:t>
            </a:r>
          </a:p>
          <a:p>
            <a:r>
              <a:rPr lang="en-US" dirty="0" smtClean="0"/>
              <a:t>The Church has devised mechanism to have annual seminars and festivities of the four segments of Church groups (Mothers’ Union, Men Association, Youth Association, and Sunday School Association) in parishes, vicarages and national levels. </a:t>
            </a:r>
          </a:p>
          <a:p>
            <a:r>
              <a:rPr lang="en-US" dirty="0" smtClean="0"/>
              <a:t>They also have theme based </a:t>
            </a:r>
            <a:r>
              <a:rPr lang="en-US" dirty="0" err="1"/>
              <a:t>S</a:t>
            </a:r>
            <a:r>
              <a:rPr lang="en-US" dirty="0" err="1" smtClean="0"/>
              <a:t>ports&amp;Athletics</a:t>
            </a:r>
            <a:r>
              <a:rPr lang="en-US" dirty="0" smtClean="0"/>
              <a:t> as well as </a:t>
            </a:r>
            <a:r>
              <a:rPr lang="en-US" dirty="0" err="1" smtClean="0"/>
              <a:t>Drama&amp;Music</a:t>
            </a:r>
            <a:r>
              <a:rPr lang="en-US" dirty="0" smtClean="0"/>
              <a:t> festivals and competitions e.g.</a:t>
            </a:r>
          </a:p>
          <a:p>
            <a:pPr lvl="1"/>
            <a:r>
              <a:rPr lang="en-US" dirty="0"/>
              <a:t>T</a:t>
            </a:r>
            <a:r>
              <a:rPr lang="en-US" dirty="0" smtClean="0"/>
              <a:t>his year the Orthodox Mothers’ Union </a:t>
            </a:r>
            <a:r>
              <a:rPr lang="en-US" dirty="0" err="1" smtClean="0"/>
              <a:t>Sports&amp;Athletics</a:t>
            </a:r>
            <a:r>
              <a:rPr lang="en-US" dirty="0" smtClean="0"/>
              <a:t> competition had a theme about </a:t>
            </a:r>
            <a:r>
              <a:rPr lang="en-US" i="1" dirty="0" smtClean="0">
                <a:solidFill>
                  <a:srgbClr val="FF0000"/>
                </a:solidFill>
              </a:rPr>
              <a:t>Combating Alcoholism and the Place of Orthodox Women</a:t>
            </a:r>
            <a:r>
              <a:rPr lang="en-US" i="1" dirty="0" smtClean="0"/>
              <a:t>,</a:t>
            </a:r>
            <a:r>
              <a:rPr lang="en-US" dirty="0" smtClean="0"/>
              <a:t> while the end of year </a:t>
            </a:r>
            <a:r>
              <a:rPr lang="en-US" dirty="0" err="1" smtClean="0"/>
              <a:t>Drama&amp;Music</a:t>
            </a:r>
            <a:r>
              <a:rPr lang="en-US" dirty="0" smtClean="0"/>
              <a:t> competition theme is </a:t>
            </a:r>
            <a:r>
              <a:rPr lang="en-US" i="1" dirty="0" smtClean="0">
                <a:solidFill>
                  <a:srgbClr val="FF0000"/>
                </a:solidFill>
              </a:rPr>
              <a:t>the </a:t>
            </a:r>
            <a:r>
              <a:rPr lang="en-US" i="1" dirty="0" smtClean="0">
                <a:solidFill>
                  <a:srgbClr val="FF0000"/>
                </a:solidFill>
              </a:rPr>
              <a:t>Family</a:t>
            </a:r>
            <a:endParaRPr lang="en-US" dirty="0">
              <a:solidFill>
                <a:srgbClr val="000000"/>
              </a:solidFill>
            </a:endParaRPr>
          </a:p>
          <a:p>
            <a:pPr lvl="1"/>
            <a:r>
              <a:rPr lang="en-US" dirty="0" smtClean="0">
                <a:solidFill>
                  <a:srgbClr val="000000"/>
                </a:solidFill>
              </a:rPr>
              <a:t>If we get the needed funding we shall hold an interreligious  conference of around 200 youth to help discuss and listen to the </a:t>
            </a:r>
            <a:r>
              <a:rPr lang="en-US" dirty="0" smtClean="0">
                <a:solidFill>
                  <a:srgbClr val="FF0000"/>
                </a:solidFill>
              </a:rPr>
              <a:t>Kenyan youth respond on radicalization </a:t>
            </a:r>
            <a:r>
              <a:rPr lang="en-US" dirty="0" smtClean="0">
                <a:solidFill>
                  <a:srgbClr val="000000"/>
                </a:solidFill>
              </a:rPr>
              <a:t>among persons of their age</a:t>
            </a:r>
            <a:endParaRPr lang="en-US" dirty="0">
              <a:solidFill>
                <a:srgbClr val="000000"/>
              </a:solidFill>
            </a:endParaRPr>
          </a:p>
        </p:txBody>
      </p:sp>
    </p:spTree>
    <p:extLst>
      <p:ext uri="{BB962C8B-B14F-4D97-AF65-F5344CB8AC3E}">
        <p14:creationId xmlns:p14="http://schemas.microsoft.com/office/powerpoint/2010/main" val="96177234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438"/>
            <a:ext cx="8229600" cy="1143000"/>
          </a:xfrm>
        </p:spPr>
        <p:txBody>
          <a:bodyPr/>
          <a:lstStyle/>
          <a:p>
            <a:r>
              <a:rPr lang="en-US" b="1" dirty="0" smtClean="0">
                <a:solidFill>
                  <a:srgbClr val="FF0000"/>
                </a:solidFill>
              </a:rPr>
              <a:t>CHALLENGES</a:t>
            </a:r>
            <a:endParaRPr lang="en-US" b="1" dirty="0">
              <a:solidFill>
                <a:srgbClr val="FF0000"/>
              </a:solidFill>
            </a:endParaRPr>
          </a:p>
        </p:txBody>
      </p:sp>
    </p:spTree>
    <p:extLst>
      <p:ext uri="{BB962C8B-B14F-4D97-AF65-F5344CB8AC3E}">
        <p14:creationId xmlns:p14="http://schemas.microsoft.com/office/powerpoint/2010/main" val="1731519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2090"/>
          </a:xfrm>
        </p:spPr>
        <p:txBody>
          <a:bodyPr>
            <a:normAutofit fontScale="90000"/>
          </a:bodyPr>
          <a:lstStyle/>
          <a:p>
            <a:r>
              <a:rPr lang="en-US" b="1" dirty="0" smtClean="0">
                <a:solidFill>
                  <a:srgbClr val="FF0000"/>
                </a:solidFill>
              </a:rPr>
              <a:t>CHALLENGES IN MINISTRY</a:t>
            </a:r>
            <a:endParaRPr lang="en-US" b="1" dirty="0">
              <a:solidFill>
                <a:srgbClr val="FF0000"/>
              </a:solidFill>
            </a:endParaRPr>
          </a:p>
        </p:txBody>
      </p:sp>
      <p:sp>
        <p:nvSpPr>
          <p:cNvPr id="3" name="Content Placeholder 2"/>
          <p:cNvSpPr>
            <a:spLocks noGrp="1"/>
          </p:cNvSpPr>
          <p:nvPr>
            <p:ph idx="1"/>
          </p:nvPr>
        </p:nvSpPr>
        <p:spPr>
          <a:xfrm>
            <a:off x="260946" y="956728"/>
            <a:ext cx="8733010" cy="5901272"/>
          </a:xfrm>
        </p:spPr>
        <p:txBody>
          <a:bodyPr>
            <a:normAutofit fontScale="85000" lnSpcReduction="20000"/>
          </a:bodyPr>
          <a:lstStyle/>
          <a:p>
            <a:r>
              <a:rPr lang="en-US" dirty="0"/>
              <a:t>Although all of these is being </a:t>
            </a:r>
            <a:r>
              <a:rPr lang="en-US" dirty="0" smtClean="0"/>
              <a:t>done to bring the </a:t>
            </a:r>
            <a:r>
              <a:rPr lang="en-US" i="1" dirty="0" err="1" smtClean="0"/>
              <a:t>orthopraxia</a:t>
            </a:r>
            <a:r>
              <a:rPr lang="en-US" dirty="0" smtClean="0"/>
              <a:t> part of the gospel, </a:t>
            </a:r>
            <a:r>
              <a:rPr lang="en-US" dirty="0"/>
              <a:t>challenges still arise because the Church has no local methods of raising funds and so reliance on foreign funding is the norm, while the major challenge arise because the Orthodox Christians in Kenya are mainly from poor backgrounds</a:t>
            </a:r>
          </a:p>
          <a:p>
            <a:r>
              <a:rPr lang="en-US" dirty="0" smtClean="0"/>
              <a:t>While some items go well and some do not need changing, the gospel message is affected in many ways in the African context, when it comes to issues relating to the local cultures. </a:t>
            </a:r>
          </a:p>
          <a:p>
            <a:pPr lvl="1"/>
            <a:r>
              <a:rPr lang="en-US" dirty="0" smtClean="0"/>
              <a:t>For example the Orthodox Liturgy is similar to the African ways of offering to God and so its highly accepted, but the way it is sung has a complete disconnect with the local cultural music or ways of worshipping God. There is thus a definite need for change of Orthodox music in Africa to match some traditional African spirit and methods of </a:t>
            </a:r>
            <a:r>
              <a:rPr lang="en-US" dirty="0" smtClean="0"/>
              <a:t>worship music</a:t>
            </a:r>
            <a:endParaRPr lang="en-US" dirty="0"/>
          </a:p>
        </p:txBody>
      </p:sp>
    </p:spTree>
    <p:extLst>
      <p:ext uri="{BB962C8B-B14F-4D97-AF65-F5344CB8AC3E}">
        <p14:creationId xmlns:p14="http://schemas.microsoft.com/office/powerpoint/2010/main" val="298252773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CHALLENGES IN MINISTRY</a:t>
            </a:r>
            <a:endParaRPr lang="en-US" dirty="0"/>
          </a:p>
        </p:txBody>
      </p:sp>
      <p:sp>
        <p:nvSpPr>
          <p:cNvPr id="3" name="Content Placeholder 2"/>
          <p:cNvSpPr>
            <a:spLocks noGrp="1"/>
          </p:cNvSpPr>
          <p:nvPr>
            <p:ph idx="1"/>
          </p:nvPr>
        </p:nvSpPr>
        <p:spPr>
          <a:xfrm>
            <a:off x="230900" y="1298728"/>
            <a:ext cx="8644318" cy="5223768"/>
          </a:xfrm>
        </p:spPr>
        <p:txBody>
          <a:bodyPr>
            <a:normAutofit fontScale="92500"/>
          </a:bodyPr>
          <a:lstStyle/>
          <a:p>
            <a:r>
              <a:rPr lang="en-US" dirty="0" smtClean="0"/>
              <a:t>The question, “Where is God while I continue to suffer?”, is asked daily by many Africans, who have a prosperity ideology pasted in their theological understanding of the place of God in their lives</a:t>
            </a:r>
          </a:p>
          <a:p>
            <a:r>
              <a:rPr lang="en-US" dirty="0" smtClean="0"/>
              <a:t>Mainly because we have many televangelist who are allover the media offering the prosperity gospel as the most important model for the African Church, and secondly the dire need and desperation for having a break on poor living affects almost all African Christians including those in traditional Churches</a:t>
            </a:r>
            <a:endParaRPr lang="en-US" dirty="0"/>
          </a:p>
        </p:txBody>
      </p:sp>
    </p:spTree>
    <p:extLst>
      <p:ext uri="{BB962C8B-B14F-4D97-AF65-F5344CB8AC3E}">
        <p14:creationId xmlns:p14="http://schemas.microsoft.com/office/powerpoint/2010/main" val="1484473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CONCLUSION</a:t>
            </a:r>
            <a:endParaRPr lang="en-US" b="1" dirty="0">
              <a:solidFill>
                <a:srgbClr val="FF0000"/>
              </a:solidFill>
            </a:endParaRPr>
          </a:p>
        </p:txBody>
      </p:sp>
      <p:sp>
        <p:nvSpPr>
          <p:cNvPr id="3" name="Content Placeholder 2"/>
          <p:cNvSpPr>
            <a:spLocks noGrp="1"/>
          </p:cNvSpPr>
          <p:nvPr>
            <p:ph idx="1"/>
          </p:nvPr>
        </p:nvSpPr>
        <p:spPr>
          <a:xfrm>
            <a:off x="278792" y="1177206"/>
            <a:ext cx="8673538" cy="5452323"/>
          </a:xfrm>
        </p:spPr>
        <p:txBody>
          <a:bodyPr>
            <a:normAutofit fontScale="85000" lnSpcReduction="10000"/>
          </a:bodyPr>
          <a:lstStyle/>
          <a:p>
            <a:r>
              <a:rPr lang="en-US" sz="4400" dirty="0" smtClean="0"/>
              <a:t>Until the return of Christ, we expect the poor in both spirit and material to continue </a:t>
            </a:r>
            <a:r>
              <a:rPr lang="en-US" sz="4400" dirty="0" smtClean="0"/>
              <a:t>as Christ tells us in Matthew </a:t>
            </a:r>
            <a:r>
              <a:rPr lang="en-US" sz="4400" dirty="0" smtClean="0"/>
              <a:t>26:</a:t>
            </a:r>
            <a:r>
              <a:rPr lang="en-US" sz="4400" dirty="0" smtClean="0"/>
              <a:t>11, </a:t>
            </a:r>
            <a:r>
              <a:rPr lang="en-US" sz="4400" dirty="0" smtClean="0"/>
              <a:t>and thus the Church in her mission must continue offering hope through the gospel in both spiritual evangelization </a:t>
            </a:r>
            <a:r>
              <a:rPr lang="en-US" sz="4400" dirty="0" smtClean="0"/>
              <a:t>to achieve </a:t>
            </a:r>
            <a:r>
              <a:rPr lang="en-US" sz="4400" i="1" dirty="0" err="1" smtClean="0"/>
              <a:t>orthodoxia</a:t>
            </a:r>
            <a:r>
              <a:rPr lang="en-US" sz="4400" dirty="0"/>
              <a:t>,</a:t>
            </a:r>
            <a:r>
              <a:rPr lang="en-US" sz="4400" dirty="0" smtClean="0"/>
              <a:t> </a:t>
            </a:r>
            <a:r>
              <a:rPr lang="en-US" sz="4400" dirty="0" smtClean="0"/>
              <a:t>and social evangelization </a:t>
            </a:r>
            <a:r>
              <a:rPr lang="en-US" sz="4400" dirty="0" smtClean="0"/>
              <a:t>through </a:t>
            </a:r>
            <a:r>
              <a:rPr lang="en-US" sz="4400" i="1" dirty="0" err="1" smtClean="0"/>
              <a:t>orthopraxia</a:t>
            </a:r>
            <a:endParaRPr lang="en-US" sz="4400" i="1" dirty="0" smtClean="0"/>
          </a:p>
          <a:p>
            <a:r>
              <a:rPr lang="en-US" sz="4400" dirty="0" smtClean="0"/>
              <a:t>That is what makes the gospel the good news in the African Orthodox Church</a:t>
            </a:r>
            <a:endParaRPr lang="en-US" sz="4400" dirty="0"/>
          </a:p>
        </p:txBody>
      </p:sp>
    </p:spTree>
    <p:extLst>
      <p:ext uri="{BB962C8B-B14F-4D97-AF65-F5344CB8AC3E}">
        <p14:creationId xmlns:p14="http://schemas.microsoft.com/office/powerpoint/2010/main" val="298062703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7092"/>
            <a:ext cx="8229600" cy="1143000"/>
          </a:xfrm>
        </p:spPr>
        <p:txBody>
          <a:bodyPr/>
          <a:lstStyle/>
          <a:p>
            <a:r>
              <a:rPr lang="en-US" b="1" dirty="0" smtClean="0">
                <a:solidFill>
                  <a:srgbClr val="FF0000"/>
                </a:solidFill>
              </a:rPr>
              <a:t>THANK YOU!</a:t>
            </a:r>
            <a:endParaRPr lang="en-US" b="1" dirty="0">
              <a:solidFill>
                <a:srgbClr val="FF0000"/>
              </a:solidFill>
            </a:endParaRPr>
          </a:p>
        </p:txBody>
      </p:sp>
    </p:spTree>
    <p:extLst>
      <p:ext uri="{BB962C8B-B14F-4D97-AF65-F5344CB8AC3E}">
        <p14:creationId xmlns:p14="http://schemas.microsoft.com/office/powerpoint/2010/main" val="5121984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ORTHODOX CHURCH IN EAST AFRICA</a:t>
            </a:r>
            <a:endParaRPr lang="en-US" b="1" dirty="0">
              <a:solidFill>
                <a:srgbClr val="FF0000"/>
              </a:solidFill>
            </a:endParaRP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Western missionaries started Evangelizing East Africa mainly in the 1800s</a:t>
            </a:r>
          </a:p>
          <a:p>
            <a:r>
              <a:rPr lang="en-US" dirty="0" smtClean="0"/>
              <a:t>They were unfortunately against the local cultures and they in many ways were seen to work with the colonial governments that oppressed the Africans</a:t>
            </a:r>
          </a:p>
          <a:p>
            <a:r>
              <a:rPr lang="en-US" dirty="0" smtClean="0"/>
              <a:t>This made some Africans to think on how they could continue being Christians but not under these missionaries</a:t>
            </a:r>
          </a:p>
          <a:p>
            <a:r>
              <a:rPr lang="en-US" dirty="0" smtClean="0"/>
              <a:t>Such a group in East Africa (Kenya, Tanzania and Uganda) decided to initiate their own Churches and schools for their children. They had enough teachers but not ordained clergy, and thus sort for a Church that would ordain them some</a:t>
            </a:r>
            <a:endParaRPr lang="en-US" dirty="0"/>
          </a:p>
          <a:p>
            <a:endParaRPr lang="en-US" dirty="0" smtClean="0"/>
          </a:p>
        </p:txBody>
      </p:sp>
    </p:spTree>
    <p:extLst>
      <p:ext uri="{BB962C8B-B14F-4D97-AF65-F5344CB8AC3E}">
        <p14:creationId xmlns:p14="http://schemas.microsoft.com/office/powerpoint/2010/main" val="42774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ORTHODOX CHURCH IN EAST AFRICA</a:t>
            </a:r>
            <a:endParaRPr lang="en-US" b="1" dirty="0">
              <a:solidFill>
                <a:srgbClr val="FF0000"/>
              </a:solidFill>
            </a:endParaRPr>
          </a:p>
        </p:txBody>
      </p:sp>
      <p:sp>
        <p:nvSpPr>
          <p:cNvPr id="3" name="Content Placeholder 2"/>
          <p:cNvSpPr>
            <a:spLocks noGrp="1"/>
          </p:cNvSpPr>
          <p:nvPr>
            <p:ph idx="1"/>
          </p:nvPr>
        </p:nvSpPr>
        <p:spPr>
          <a:xfrm>
            <a:off x="216838" y="1301123"/>
            <a:ext cx="8735492" cy="5405854"/>
          </a:xfrm>
        </p:spPr>
        <p:txBody>
          <a:bodyPr>
            <a:normAutofit fontScale="85000" lnSpcReduction="20000"/>
          </a:bodyPr>
          <a:lstStyle/>
          <a:p>
            <a:r>
              <a:rPr lang="en-US" dirty="0" smtClean="0"/>
              <a:t>These East Africans found the 1900s </a:t>
            </a:r>
            <a:r>
              <a:rPr lang="en-US" i="1" dirty="0" smtClean="0"/>
              <a:t>Negro World</a:t>
            </a:r>
            <a:r>
              <a:rPr lang="en-US" dirty="0" smtClean="0"/>
              <a:t> </a:t>
            </a:r>
            <a:r>
              <a:rPr lang="en-US" i="1" dirty="0"/>
              <a:t>J</a:t>
            </a:r>
            <a:r>
              <a:rPr lang="en-US" i="1" dirty="0" smtClean="0"/>
              <a:t>ournal</a:t>
            </a:r>
            <a:r>
              <a:rPr lang="en-US" dirty="0" smtClean="0"/>
              <a:t> published by Marcus Garvey, and in it found one African Orthodox Church (AOC), which was founded by African</a:t>
            </a:r>
            <a:r>
              <a:rPr lang="en-US" dirty="0"/>
              <a:t>-</a:t>
            </a:r>
            <a:r>
              <a:rPr lang="en-US" dirty="0" smtClean="0"/>
              <a:t>American that had left the white skinned American led churches, and had in the early 1920s ordained a South African Archbishop, Daniel William Alexander </a:t>
            </a:r>
          </a:p>
          <a:p>
            <a:r>
              <a:rPr lang="en-US" dirty="0" smtClean="0"/>
              <a:t>This Archbishop Alexander of South Africa was invited by the East Africans to come and help theologically educate some Africans and even ordained them</a:t>
            </a:r>
          </a:p>
          <a:p>
            <a:r>
              <a:rPr lang="en-US" dirty="0" smtClean="0"/>
              <a:t>The East Africans later found out that this was a pseudo-Orthodox church and through </a:t>
            </a:r>
            <a:r>
              <a:rPr lang="en-US" dirty="0" err="1" smtClean="0"/>
              <a:t>Fr.Nicodemos</a:t>
            </a:r>
            <a:r>
              <a:rPr lang="en-US" dirty="0" smtClean="0"/>
              <a:t> </a:t>
            </a:r>
            <a:r>
              <a:rPr lang="en-US" dirty="0" err="1" smtClean="0"/>
              <a:t>Sarikas</a:t>
            </a:r>
            <a:r>
              <a:rPr lang="en-US" dirty="0" smtClean="0"/>
              <a:t>, a Greek Orthodox missionary priest living in the neighboring Tanzania, got the existing connection with the Patriarchate of Alexandria in the 1940-50s.</a:t>
            </a:r>
            <a:endParaRPr lang="en-US" dirty="0"/>
          </a:p>
        </p:txBody>
      </p:sp>
    </p:spTree>
    <p:extLst>
      <p:ext uri="{BB962C8B-B14F-4D97-AF65-F5344CB8AC3E}">
        <p14:creationId xmlns:p14="http://schemas.microsoft.com/office/powerpoint/2010/main" val="282060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6325"/>
          </a:xfrm>
        </p:spPr>
        <p:txBody>
          <a:bodyPr>
            <a:normAutofit fontScale="90000"/>
          </a:bodyPr>
          <a:lstStyle/>
          <a:p>
            <a:r>
              <a:rPr lang="en-US" b="1" dirty="0" smtClean="0">
                <a:solidFill>
                  <a:srgbClr val="FF0000"/>
                </a:solidFill>
              </a:rPr>
              <a:t>ORTHODOX CHURCH IN KENYA</a:t>
            </a:r>
            <a:endParaRPr lang="en-US" b="1" dirty="0">
              <a:solidFill>
                <a:srgbClr val="FF0000"/>
              </a:solidFill>
            </a:endParaRPr>
          </a:p>
        </p:txBody>
      </p:sp>
      <p:sp>
        <p:nvSpPr>
          <p:cNvPr id="3" name="Content Placeholder 2"/>
          <p:cNvSpPr>
            <a:spLocks noGrp="1"/>
          </p:cNvSpPr>
          <p:nvPr>
            <p:ph idx="1"/>
          </p:nvPr>
        </p:nvSpPr>
        <p:spPr>
          <a:xfrm>
            <a:off x="201351" y="716326"/>
            <a:ext cx="8720002" cy="5944182"/>
          </a:xfrm>
        </p:spPr>
        <p:txBody>
          <a:bodyPr>
            <a:normAutofit fontScale="85000" lnSpcReduction="10000"/>
          </a:bodyPr>
          <a:lstStyle/>
          <a:p>
            <a:r>
              <a:rPr lang="en-US" dirty="0"/>
              <a:t>Kenya, </a:t>
            </a:r>
            <a:r>
              <a:rPr lang="en-US" dirty="0" smtClean="0"/>
              <a:t>a country with a 43 </a:t>
            </a:r>
            <a:r>
              <a:rPr lang="en-US" dirty="0"/>
              <a:t>Million </a:t>
            </a:r>
            <a:r>
              <a:rPr lang="en-US" dirty="0" smtClean="0"/>
              <a:t>population </a:t>
            </a:r>
            <a:r>
              <a:rPr lang="en-US" dirty="0"/>
              <a:t>is 82% Christian</a:t>
            </a:r>
          </a:p>
          <a:p>
            <a:r>
              <a:rPr lang="en-US" dirty="0" smtClean="0"/>
              <a:t>The Orthodox Church in Kenya started with only one parish in </a:t>
            </a:r>
            <a:r>
              <a:rPr lang="en-US" dirty="0" err="1" smtClean="0"/>
              <a:t>Waithaka</a:t>
            </a:r>
            <a:r>
              <a:rPr lang="en-US" dirty="0" smtClean="0"/>
              <a:t> in the outskirts of Nairobi, and one priest, the initiator of Orthodoxy in Kenya, </a:t>
            </a:r>
            <a:r>
              <a:rPr lang="en-US" dirty="0" err="1" smtClean="0"/>
              <a:t>Fr.George</a:t>
            </a:r>
            <a:r>
              <a:rPr lang="en-US" dirty="0" smtClean="0"/>
              <a:t> </a:t>
            </a:r>
            <a:r>
              <a:rPr lang="en-US" dirty="0"/>
              <a:t>G</a:t>
            </a:r>
            <a:r>
              <a:rPr lang="en-US" dirty="0" smtClean="0"/>
              <a:t>athuna, who would later become the first indigenous hierarch of Kenya </a:t>
            </a:r>
          </a:p>
          <a:p>
            <a:r>
              <a:rPr lang="en-US" dirty="0" smtClean="0"/>
              <a:t>Today </a:t>
            </a:r>
            <a:r>
              <a:rPr lang="en-US" dirty="0"/>
              <a:t>K</a:t>
            </a:r>
            <a:r>
              <a:rPr lang="en-US" dirty="0" smtClean="0"/>
              <a:t>enya has around 400 indigenous Orthodox clergy serving the 1.5 </a:t>
            </a:r>
            <a:r>
              <a:rPr lang="en-US" dirty="0"/>
              <a:t>million </a:t>
            </a:r>
            <a:r>
              <a:rPr lang="en-US" dirty="0" smtClean="0"/>
              <a:t>Orthodox faithful and almost 1000 churches/parishes spread evenly in Kenya; making her the largest diocese of the Patriarchate of Alexandria and All Africa</a:t>
            </a:r>
          </a:p>
          <a:p>
            <a:r>
              <a:rPr lang="en-US" dirty="0" smtClean="0"/>
              <a:t>This diocese also houses the single major seminary for all Africa for the Greek Orthodox Christians, which is taught by fifteen postgraduate level indigenous theologians </a:t>
            </a:r>
            <a:endParaRPr lang="en-US" dirty="0"/>
          </a:p>
        </p:txBody>
      </p:sp>
    </p:spTree>
    <p:extLst>
      <p:ext uri="{BB962C8B-B14F-4D97-AF65-F5344CB8AC3E}">
        <p14:creationId xmlns:p14="http://schemas.microsoft.com/office/powerpoint/2010/main" val="71175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4673"/>
            <a:ext cx="8229600" cy="2178976"/>
          </a:xfrm>
        </p:spPr>
        <p:txBody>
          <a:bodyPr>
            <a:normAutofit/>
          </a:bodyPr>
          <a:lstStyle/>
          <a:p>
            <a:r>
              <a:rPr lang="en-US" b="1" dirty="0" smtClean="0">
                <a:solidFill>
                  <a:srgbClr val="FF0000"/>
                </a:solidFill>
              </a:rPr>
              <a:t>HISTORY OF THE </a:t>
            </a:r>
            <a:r>
              <a:rPr lang="en-US" b="1" dirty="0">
                <a:solidFill>
                  <a:srgbClr val="FF0000"/>
                </a:solidFill>
              </a:rPr>
              <a:t>GOSPEL AS GOOD NEWS </a:t>
            </a:r>
            <a:r>
              <a:rPr lang="en-US" b="1" dirty="0" smtClean="0">
                <a:solidFill>
                  <a:srgbClr val="FF0000"/>
                </a:solidFill>
              </a:rPr>
              <a:t>THROUGH BRINGING FAITH AND </a:t>
            </a:r>
            <a:r>
              <a:rPr lang="en-US" b="1" dirty="0">
                <a:solidFill>
                  <a:srgbClr val="FF0000"/>
                </a:solidFill>
              </a:rPr>
              <a:t>HOPE </a:t>
            </a:r>
            <a:r>
              <a:rPr lang="en-US" b="1" dirty="0" smtClean="0">
                <a:solidFill>
                  <a:srgbClr val="FF0000"/>
                </a:solidFill>
              </a:rPr>
              <a:t>IN THE WORLD</a:t>
            </a:r>
            <a:endParaRPr lang="en-US" b="1" dirty="0">
              <a:solidFill>
                <a:srgbClr val="FF0000"/>
              </a:solidFill>
            </a:endParaRPr>
          </a:p>
        </p:txBody>
      </p:sp>
    </p:spTree>
    <p:extLst>
      <p:ext uri="{BB962C8B-B14F-4D97-AF65-F5344CB8AC3E}">
        <p14:creationId xmlns:p14="http://schemas.microsoft.com/office/powerpoint/2010/main" val="303587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43" y="0"/>
            <a:ext cx="8817493" cy="865818"/>
          </a:xfrm>
        </p:spPr>
        <p:txBody>
          <a:bodyPr>
            <a:normAutofit fontScale="90000"/>
          </a:bodyPr>
          <a:lstStyle/>
          <a:p>
            <a:r>
              <a:rPr lang="en-US" sz="3600" b="1" dirty="0" smtClean="0">
                <a:solidFill>
                  <a:srgbClr val="FF0000"/>
                </a:solidFill>
              </a:rPr>
              <a:t>LEX ORANDI, LEX CREDENDI, LEX VIVENDI: ORTHODOXIA AND ORTHOPRAXIA</a:t>
            </a:r>
            <a:endParaRPr lang="en-US" sz="3600" b="1" dirty="0">
              <a:solidFill>
                <a:srgbClr val="FF0000"/>
              </a:solidFill>
            </a:endParaRPr>
          </a:p>
        </p:txBody>
      </p:sp>
      <p:sp>
        <p:nvSpPr>
          <p:cNvPr id="3" name="Content Placeholder 2"/>
          <p:cNvSpPr>
            <a:spLocks noGrp="1"/>
          </p:cNvSpPr>
          <p:nvPr>
            <p:ph idx="1"/>
          </p:nvPr>
        </p:nvSpPr>
        <p:spPr>
          <a:xfrm>
            <a:off x="158743" y="1038982"/>
            <a:ext cx="8817493" cy="5988574"/>
          </a:xfrm>
        </p:spPr>
        <p:txBody>
          <a:bodyPr>
            <a:normAutofit fontScale="85000" lnSpcReduction="20000"/>
          </a:bodyPr>
          <a:lstStyle/>
          <a:p>
            <a:r>
              <a:rPr lang="en-US" dirty="0" smtClean="0"/>
              <a:t>The Way we pray is the way we believe and it</a:t>
            </a:r>
            <a:r>
              <a:rPr lang="fr-FR" dirty="0" smtClean="0"/>
              <a:t>’</a:t>
            </a:r>
            <a:r>
              <a:rPr lang="en-US" dirty="0" smtClean="0"/>
              <a:t>s the way we live</a:t>
            </a:r>
          </a:p>
          <a:p>
            <a:r>
              <a:rPr lang="en-US" dirty="0" smtClean="0"/>
              <a:t>Christianity </a:t>
            </a:r>
            <a:r>
              <a:rPr lang="en-US" dirty="0"/>
              <a:t>is </a:t>
            </a:r>
            <a:r>
              <a:rPr lang="en-US" dirty="0" smtClean="0"/>
              <a:t>an </a:t>
            </a:r>
            <a:r>
              <a:rPr lang="en-US" dirty="0"/>
              <a:t>authentic </a:t>
            </a:r>
            <a:r>
              <a:rPr lang="en-US" dirty="0" smtClean="0"/>
              <a:t>and holistic transformation </a:t>
            </a:r>
            <a:r>
              <a:rPr lang="en-US" dirty="0"/>
              <a:t>of life and so no dualism of secular and sacred life </a:t>
            </a:r>
            <a:endParaRPr lang="en-US" dirty="0" smtClean="0"/>
          </a:p>
          <a:p>
            <a:r>
              <a:rPr lang="en-US" dirty="0"/>
              <a:t>Orthodoxy is a way of life that works the same in the Church building as well as outside it: in the street</a:t>
            </a:r>
          </a:p>
          <a:p>
            <a:r>
              <a:rPr lang="en-US" dirty="0" smtClean="0"/>
              <a:t>Therefore Orthodoxy </a:t>
            </a:r>
            <a:r>
              <a:rPr lang="en-US" dirty="0"/>
              <a:t>as a way of life connects both the  true faith (</a:t>
            </a:r>
            <a:r>
              <a:rPr lang="en-US" i="1" dirty="0" err="1"/>
              <a:t>orthodoxia</a:t>
            </a:r>
            <a:r>
              <a:rPr lang="en-US" dirty="0"/>
              <a:t>) and the true practice of that faith (</a:t>
            </a:r>
            <a:r>
              <a:rPr lang="en-US" i="1" dirty="0" err="1"/>
              <a:t>orthopraxia</a:t>
            </a:r>
            <a:r>
              <a:rPr lang="en-US" dirty="0" smtClean="0"/>
              <a:t>) </a:t>
            </a:r>
            <a:endParaRPr lang="en-US" dirty="0"/>
          </a:p>
          <a:p>
            <a:pPr lvl="1"/>
            <a:r>
              <a:rPr lang="en-US" dirty="0"/>
              <a:t>Any disconnect of </a:t>
            </a:r>
            <a:r>
              <a:rPr lang="en-US" dirty="0" smtClean="0"/>
              <a:t>either practice or faith jeopardizes what the Church really is</a:t>
            </a:r>
          </a:p>
          <a:p>
            <a:pPr lvl="1"/>
            <a:r>
              <a:rPr lang="en-US" dirty="0" smtClean="0"/>
              <a:t>If we pray for peace, we must believe in peace and must live in peace</a:t>
            </a:r>
          </a:p>
          <a:p>
            <a:pPr lvl="1"/>
            <a:r>
              <a:rPr lang="en-US" dirty="0" smtClean="0"/>
              <a:t>If we pray for the poor, we must believe in helping them and we must then help them</a:t>
            </a:r>
          </a:p>
          <a:p>
            <a:pPr lvl="1"/>
            <a:r>
              <a:rPr lang="en-US" dirty="0" smtClean="0"/>
              <a:t>If we pray for love, we must believe in love and we must therefore love  </a:t>
            </a:r>
          </a:p>
        </p:txBody>
      </p:sp>
    </p:spTree>
    <p:extLst>
      <p:ext uri="{BB962C8B-B14F-4D97-AF65-F5344CB8AC3E}">
        <p14:creationId xmlns:p14="http://schemas.microsoft.com/office/powerpoint/2010/main" val="335260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73"/>
            <a:ext cx="8229600" cy="937969"/>
          </a:xfrm>
        </p:spPr>
        <p:txBody>
          <a:bodyPr>
            <a:noAutofit/>
          </a:bodyPr>
          <a:lstStyle/>
          <a:p>
            <a:r>
              <a:rPr lang="en-US" sz="3600" b="1" dirty="0">
                <a:solidFill>
                  <a:srgbClr val="FF0000"/>
                </a:solidFill>
              </a:rPr>
              <a:t>LEX ORANDI, LEX CREDENDI, LEX VIVENDI: ORTHODOXIA AND ORTHOPRAXIA</a:t>
            </a:r>
            <a:endParaRPr lang="en-US" sz="3600" b="1" dirty="0">
              <a:solidFill>
                <a:srgbClr val="FF0000"/>
              </a:solidFill>
            </a:endParaRPr>
          </a:p>
        </p:txBody>
      </p:sp>
      <p:sp>
        <p:nvSpPr>
          <p:cNvPr id="3" name="Content Placeholder 2"/>
          <p:cNvSpPr>
            <a:spLocks noGrp="1"/>
          </p:cNvSpPr>
          <p:nvPr>
            <p:ph idx="1"/>
          </p:nvPr>
        </p:nvSpPr>
        <p:spPr>
          <a:xfrm>
            <a:off x="202037" y="1192696"/>
            <a:ext cx="8673181" cy="5665304"/>
          </a:xfrm>
        </p:spPr>
        <p:txBody>
          <a:bodyPr>
            <a:normAutofit/>
          </a:bodyPr>
          <a:lstStyle/>
          <a:p>
            <a:r>
              <a:rPr lang="en-US" dirty="0" smtClean="0"/>
              <a:t>This </a:t>
            </a:r>
            <a:r>
              <a:rPr lang="en-US" dirty="0" smtClean="0"/>
              <a:t>rule is explicitly taught by Christ; starting with the incarnation and the life of Christ on earth, as told in the scriptures where we see </a:t>
            </a:r>
          </a:p>
          <a:p>
            <a:pPr lvl="2"/>
            <a:r>
              <a:rPr lang="en-US" dirty="0" smtClean="0"/>
              <a:t>How Christ went to the prayer centers of Israel and even did His personal prayers </a:t>
            </a:r>
          </a:p>
          <a:p>
            <a:pPr lvl="2"/>
            <a:r>
              <a:rPr lang="en-US" dirty="0" smtClean="0"/>
              <a:t>How </a:t>
            </a:r>
            <a:r>
              <a:rPr lang="en-US" dirty="0" smtClean="0"/>
              <a:t>Christ taught the true faith, in His many evangelizing missions in the Temple, synagogues, along the water banks, in the streets, and in people’s homes, among others</a:t>
            </a:r>
          </a:p>
          <a:p>
            <a:pPr lvl="2"/>
            <a:r>
              <a:rPr lang="en-US" dirty="0"/>
              <a:t>H</a:t>
            </a:r>
            <a:r>
              <a:rPr lang="en-US" dirty="0" smtClean="0"/>
              <a:t>ow Christ practically lived that faith through helping out the suffering, raising the dead, forgiving so many including </a:t>
            </a:r>
            <a:r>
              <a:rPr lang="en-US" dirty="0"/>
              <a:t>H</a:t>
            </a:r>
            <a:r>
              <a:rPr lang="en-US" dirty="0" smtClean="0"/>
              <a:t>is persecutors, feeding the hungry, and healing the sick, among others </a:t>
            </a:r>
          </a:p>
        </p:txBody>
      </p:sp>
    </p:spTree>
    <p:extLst>
      <p:ext uri="{BB962C8B-B14F-4D97-AF65-F5344CB8AC3E}">
        <p14:creationId xmlns:p14="http://schemas.microsoft.com/office/powerpoint/2010/main" val="3892158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12727</TotalTime>
  <Words>4104</Words>
  <Application>Microsoft Macintosh PowerPoint</Application>
  <PresentationFormat>On-screen Show (4:3)</PresentationFormat>
  <Paragraphs>162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THE PRAXIS OF GOSPEL AS GOOD NEWS: AN AFRICAN ORTHODOX PERSPECTIVE</vt:lpstr>
      <vt:lpstr>INTRODUCING THE ORTHODOX CHURCH IN AFRICA AND EAST AFRICA (GREEK ORTHODOX TRADITION)</vt:lpstr>
      <vt:lpstr>ORTHODOX CHURCH IN AFRICA</vt:lpstr>
      <vt:lpstr>ORTHODOX CHURCH IN EAST AFRICA</vt:lpstr>
      <vt:lpstr>ORTHODOX CHURCH IN EAST AFRICA</vt:lpstr>
      <vt:lpstr>ORTHODOX CHURCH IN KENYA</vt:lpstr>
      <vt:lpstr>HISTORY OF THE GOSPEL AS GOOD NEWS THROUGH BRINGING FAITH AND HOPE IN THE WORLD</vt:lpstr>
      <vt:lpstr>LEX ORANDI, LEX CREDENDI, LEX VIVENDI: ORTHODOXIA AND ORTHOPRAXIA</vt:lpstr>
      <vt:lpstr>LEX ORANDI, LEX CREDENDI, LEX VIVENDI: ORTHODOXIA AND ORTHOPRAXIA</vt:lpstr>
      <vt:lpstr>CHRIST AS THE GOSPEL AND THE GOSPEL</vt:lpstr>
      <vt:lpstr>THE GOSPEL OF HOPE TO THE POOR</vt:lpstr>
      <vt:lpstr>THE GOSPEL OF HOPE TO THE POOR</vt:lpstr>
      <vt:lpstr>GOSPEL OF HOPE IN CHURCH HISTORY</vt:lpstr>
      <vt:lpstr>GOSPEL OF HOPE IN CHURCH HISTORY</vt:lpstr>
      <vt:lpstr>GOSPEL AND FAITH IN CHURCH HISTORY</vt:lpstr>
      <vt:lpstr>THE GOSPEL AS GOOD NEWS AND HOPE IN AFRICA</vt:lpstr>
      <vt:lpstr>AFRICA AND HER ISSUES</vt:lpstr>
      <vt:lpstr>THE GOSPEL OF HOPE IN AFRICA</vt:lpstr>
      <vt:lpstr>THE GOSPEL OF HOPE IN AFRICA</vt:lpstr>
      <vt:lpstr>THE GOSPEL OF HOPE IN AFRICA</vt:lpstr>
      <vt:lpstr>1. EVANGELIZATION AND MISSION INITIATIVES</vt:lpstr>
      <vt:lpstr>EVANGELIZATION</vt:lpstr>
      <vt:lpstr>2. PEACE AND LIBERATION INITIATIVES</vt:lpstr>
      <vt:lpstr>LIBERATION AND SUFFERING</vt:lpstr>
      <vt:lpstr>LIBERATION, SUFFERING AND RECONCILIATION</vt:lpstr>
      <vt:lpstr>LIBERATION, SUFFERING AND RECONCILIATION</vt:lpstr>
      <vt:lpstr>TRIBALISM</vt:lpstr>
      <vt:lpstr>3. DEVELOPMENT INITIATIVES</vt:lpstr>
      <vt:lpstr>ECOLOGY</vt:lpstr>
      <vt:lpstr>EDUCATION</vt:lpstr>
      <vt:lpstr>DISEASE AND SICKNESS</vt:lpstr>
      <vt:lpstr>WOMEN</vt:lpstr>
      <vt:lpstr>SEMINARS AND OTHER ACTIVITIES</vt:lpstr>
      <vt:lpstr>CHALLENGES</vt:lpstr>
      <vt:lpstr>CHALLENGES IN MINISTRY</vt:lpstr>
      <vt:lpstr>CHALLENGES IN MINISTRY</vt:lpstr>
      <vt:lpstr>CONCLUSION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PRAXIS OF GOSPEL AS GOOD NEWS: AN AFRICAN ORTHODOX PERSPECTIVE</dc:title>
  <dc:creator>Fr. Evangelos Thiani</dc:creator>
  <cp:lastModifiedBy>Fr. Evangelos Thiani</cp:lastModifiedBy>
  <cp:revision>58</cp:revision>
  <dcterms:created xsi:type="dcterms:W3CDTF">2015-08-10T08:46:32Z</dcterms:created>
  <dcterms:modified xsi:type="dcterms:W3CDTF">2015-09-02T21:29:40Z</dcterms:modified>
</cp:coreProperties>
</file>